
<file path=[Content_Types].xml><?xml version="1.0" encoding="utf-8"?>
<Types xmlns="http://schemas.openxmlformats.org/package/2006/content-types">
  <Default Extension="rels" ContentType="application/vnd.openxmlformats-package.relationships+xml"/>
  <Default Extension="jpeg" ContentType="image/jpeg"/>
  <Default Extension="xlsx" ContentType="application/vnd.openxmlformats-officedocument.spreadsheetml.sheet"/>
  <Default Extension="png" ContentType="image/png"/>
  <Default Extension="emf" ContentType="image/x-emf"/>
  <Override PartName="/docProps/app.xml" ContentType="application/vnd.openxmlformats-officedocument.extended-properties+xml"/>
  <Override PartName="/docProps/core.xml" ContentType="application/vnd.openxmlformats-package.core-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commentAuthors.xml" ContentType="application/vnd.openxmlformats-officedocument.presentationml.commentAuthor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colors5.xml" ContentType="application/vnd.openxmlformats-officedocument.drawingml.diagramColors+xml"/>
  <Override PartName="/ppt/diagrams/colors6.xml" ContentType="application/vnd.openxmlformats-officedocument.drawingml.diagramColors+xml"/>
  <Override PartName="/ppt/diagrams/colors7.xml" ContentType="application/vnd.openxmlformats-officedocument.drawingml.diagramColors+xml"/>
  <Override PartName="/ppt/diagrams/colors8.xml" ContentType="application/vnd.openxmlformats-officedocument.drawingml.diagramColors+xml"/>
  <Override PartName="/ppt/diagrams/colors9.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drawing5.xml" ContentType="application/vnd.ms-office.drawingml.diagramDrawing+xml"/>
  <Override PartName="/ppt/diagrams/drawing6.xml" ContentType="application/vnd.ms-office.drawingml.diagramDrawing+xml"/>
  <Override PartName="/ppt/diagrams/drawing7.xml" ContentType="application/vnd.ms-office.drawingml.diagramDrawing+xml"/>
  <Override PartName="/ppt/diagrams/drawing8.xml" ContentType="application/vnd.ms-office.drawingml.diagramDrawing+xml"/>
  <Override PartName="/ppt/diagrams/drawing9.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layout5.xml" ContentType="application/vnd.openxmlformats-officedocument.drawingml.diagramLayout+xml"/>
  <Override PartName="/ppt/diagrams/layout6.xml" ContentType="application/vnd.openxmlformats-officedocument.drawingml.diagramLayout+xml"/>
  <Override PartName="/ppt/diagrams/layout7.xml" ContentType="application/vnd.openxmlformats-officedocument.drawingml.diagramLayout+xml"/>
  <Override PartName="/ppt/diagrams/layout8.xml" ContentType="application/vnd.openxmlformats-officedocument.drawingml.diagramLayout+xml"/>
  <Override PartName="/ppt/diagrams/layout9.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diagrams/quickStyle5.xml" ContentType="application/vnd.openxmlformats-officedocument.drawingml.diagramStyle+xml"/>
  <Override PartName="/ppt/diagrams/quickStyle6.xml" ContentType="application/vnd.openxmlformats-officedocument.drawingml.diagramStyle+xml"/>
  <Override PartName="/ppt/diagrams/quickStyle7.xml" ContentType="application/vnd.openxmlformats-officedocument.drawingml.diagramStyle+xml"/>
  <Override PartName="/ppt/diagrams/quickStyle8.xml" ContentType="application/vnd.openxmlformats-officedocument.drawingml.diagramStyle+xml"/>
  <Override PartName="/ppt/diagrams/quickStyle9.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7.8-->
<p:presentation xmlns:r="http://schemas.openxmlformats.org/officeDocument/2006/relationships" xmlns:a="http://schemas.openxmlformats.org/drawingml/2006/main" xmlns:p="http://schemas.openxmlformats.org/presentationml/2006/main" removePersonalInfoOnSave="1" saveSubsetFonts="1">
  <p:sldMasterIdLst>
    <p:sldMasterId id="2147483671" r:id="rId2"/>
  </p:sldMasterIdLst>
  <p:notesMasterIdLst>
    <p:notesMasterId r:id="rId3"/>
  </p:notesMasterIdLst>
  <p:handoutMasterIdLst>
    <p:handoutMasterId r:id="rId4"/>
  </p:handoutMasterIdLst>
  <p:sldIdLst>
    <p:sldId id="256" r:id="rId5"/>
    <p:sldId id="257" r:id="rId6"/>
    <p:sldId id="399" r:id="rId7"/>
    <p:sldId id="367" r:id="rId8"/>
    <p:sldId id="368" r:id="rId9"/>
    <p:sldId id="369" r:id="rId10"/>
    <p:sldId id="372" r:id="rId11"/>
    <p:sldId id="475" r:id="rId12"/>
    <p:sldId id="486" r:id="rId13"/>
    <p:sldId id="487" r:id="rId14"/>
    <p:sldId id="731" r:id="rId15"/>
    <p:sldId id="732" r:id="rId16"/>
    <p:sldId id="733" r:id="rId17"/>
    <p:sldId id="734" r:id="rId18"/>
    <p:sldId id="267" r:id="rId19"/>
    <p:sldId id="308" r:id="rId20"/>
    <p:sldId id="269" r:id="rId21"/>
    <p:sldId id="270" r:id="rId22"/>
    <p:sldId id="300" r:id="rId23"/>
    <p:sldId id="264" r:id="rId24"/>
    <p:sldId id="263" r:id="rId25"/>
    <p:sldId id="259" r:id="rId26"/>
    <p:sldId id="262" r:id="rId27"/>
    <p:sldId id="260" r:id="rId28"/>
    <p:sldId id="265" r:id="rId29"/>
    <p:sldId id="294" r:id="rId30"/>
    <p:sldId id="266" r:id="rId31"/>
    <p:sldId id="288" r:id="rId32"/>
    <p:sldId id="304" r:id="rId33"/>
    <p:sldId id="305" r:id="rId34"/>
    <p:sldId id="306" r:id="rId35"/>
    <p:sldId id="278" r:id="rId36"/>
    <p:sldId id="279" r:id="rId37"/>
    <p:sldId id="280" r:id="rId38"/>
    <p:sldId id="282" r:id="rId39"/>
    <p:sldId id="281" r:id="rId40"/>
    <p:sldId id="301" r:id="rId41"/>
    <p:sldId id="295" r:id="rId42"/>
    <p:sldId id="271" r:id="rId43"/>
    <p:sldId id="296" r:id="rId44"/>
    <p:sldId id="309" r:id="rId45"/>
    <p:sldId id="735" r:id="rId46"/>
    <p:sldId id="736" r:id="rId47"/>
    <p:sldId id="737" r:id="rId48"/>
    <p:sldId id="738" r:id="rId49"/>
    <p:sldId id="739" r:id="rId50"/>
    <p:sldId id="740" r:id="rId51"/>
    <p:sldId id="741" r:id="rId52"/>
    <p:sldId id="272" r:id="rId53"/>
    <p:sldId id="273" r:id="rId54"/>
    <p:sldId id="274" r:id="rId55"/>
    <p:sldId id="277" r:id="rId56"/>
    <p:sldId id="742" r:id="rId57"/>
    <p:sldId id="743" r:id="rId58"/>
    <p:sldId id="744" r:id="rId59"/>
    <p:sldId id="261" r:id="rId60"/>
    <p:sldId id="276" r:id="rId61"/>
    <p:sldId id="745" r:id="rId62"/>
    <p:sldId id="746" r:id="rId63"/>
    <p:sldId id="747" r:id="rId64"/>
    <p:sldId id="748" r:id="rId65"/>
    <p:sldId id="283" r:id="rId66"/>
    <p:sldId id="289" r:id="rId67"/>
    <p:sldId id="284" r:id="rId68"/>
    <p:sldId id="285" r:id="rId69"/>
    <p:sldId id="286" r:id="rId70"/>
    <p:sldId id="291" r:id="rId71"/>
    <p:sldId id="287" r:id="rId72"/>
    <p:sldId id="749" r:id="rId73"/>
    <p:sldId id="290" r:id="rId74"/>
    <p:sldId id="293" r:id="rId75"/>
    <p:sldId id="307" r:id="rId76"/>
  </p:sldIdLst>
  <p:sldSz cx="9144000" cy="6858000" type="screen4x3"/>
  <p:notesSz cx="7010400" cy="9296400"/>
  <p:custDataLst>
    <p:tags r:id="rId7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734" userDrawn="1">
          <p15:clr>
            <a:srgbClr val="A4A3A4"/>
          </p15:clr>
        </p15:guide>
      </p15:sldGuideLst>
    </p:ext>
  </p:extLst>
</p:presentation>
</file>

<file path=ppt/commentAuthors.xml><?xml version="1.0" encoding="utf-8"?>
<p:cmAuthorLst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4D95"/>
    <a:srgbClr val="38AAF0"/>
    <a:srgbClr val="777777"/>
    <a:srgbClr val="D71825"/>
    <a:srgbClr val="0B69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70252" autoAdjust="0"/>
  </p:normalViewPr>
  <p:slideViewPr>
    <p:cSldViewPr>
      <p:cViewPr varScale="1">
        <p:scale>
          <a:sx n="47" d="100"/>
          <a:sy n="47" d="100"/>
        </p:scale>
        <p:origin x="1840" y="52"/>
      </p:cViewPr>
      <p:guideLst>
        <p:guide orient="horz" pos="2160"/>
        <p:guide pos="734"/>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8346"/>
    </p:cViewPr>
  </p:sorterViewPr>
  <p:notesViewPr>
    <p:cSldViewPr>
      <p:cViewPr>
        <p:scale>
          <a:sx n="1" d="100"/>
          <a:sy n="1" d="100"/>
        </p:scale>
        <p:origin x="0" y="0"/>
      </p:cViewPr>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commentAuthors" Target="commentAuthors.xml" /><Relationship Id="rId10" Type="http://schemas.openxmlformats.org/officeDocument/2006/relationships/slide" Target="slides/slide6.xml" /><Relationship Id="rId11" Type="http://schemas.openxmlformats.org/officeDocument/2006/relationships/slide" Target="slides/slide7.xml" /><Relationship Id="rId12" Type="http://schemas.openxmlformats.org/officeDocument/2006/relationships/slide" Target="slides/slide8.xml" /><Relationship Id="rId13" Type="http://schemas.openxmlformats.org/officeDocument/2006/relationships/slide" Target="slides/slide9.xml" /><Relationship Id="rId14" Type="http://schemas.openxmlformats.org/officeDocument/2006/relationships/slide" Target="slides/slide10.xml" /><Relationship Id="rId15" Type="http://schemas.openxmlformats.org/officeDocument/2006/relationships/slide" Target="slides/slide11.xml" /><Relationship Id="rId16" Type="http://schemas.openxmlformats.org/officeDocument/2006/relationships/slide" Target="slides/slide12.xml" /><Relationship Id="rId17" Type="http://schemas.openxmlformats.org/officeDocument/2006/relationships/slide" Target="slides/slide13.xml" /><Relationship Id="rId18" Type="http://schemas.openxmlformats.org/officeDocument/2006/relationships/slide" Target="slides/slide14.xml" /><Relationship Id="rId19" Type="http://schemas.openxmlformats.org/officeDocument/2006/relationships/slide" Target="slides/slide15.xml" /><Relationship Id="rId2" Type="http://schemas.openxmlformats.org/officeDocument/2006/relationships/slideMaster" Target="slideMasters/slideMaster1.xml" /><Relationship Id="rId20" Type="http://schemas.openxmlformats.org/officeDocument/2006/relationships/slide" Target="slides/slide16.xml" /><Relationship Id="rId21" Type="http://schemas.openxmlformats.org/officeDocument/2006/relationships/slide" Target="slides/slide17.xml" /><Relationship Id="rId22" Type="http://schemas.openxmlformats.org/officeDocument/2006/relationships/slide" Target="slides/slide18.xml" /><Relationship Id="rId23" Type="http://schemas.openxmlformats.org/officeDocument/2006/relationships/slide" Target="slides/slide19.xml" /><Relationship Id="rId24" Type="http://schemas.openxmlformats.org/officeDocument/2006/relationships/slide" Target="slides/slide20.xml" /><Relationship Id="rId25" Type="http://schemas.openxmlformats.org/officeDocument/2006/relationships/slide" Target="slides/slide21.xml" /><Relationship Id="rId26" Type="http://schemas.openxmlformats.org/officeDocument/2006/relationships/slide" Target="slides/slide22.xml" /><Relationship Id="rId27" Type="http://schemas.openxmlformats.org/officeDocument/2006/relationships/slide" Target="slides/slide23.xml" /><Relationship Id="rId28" Type="http://schemas.openxmlformats.org/officeDocument/2006/relationships/slide" Target="slides/slide24.xml" /><Relationship Id="rId29" Type="http://schemas.openxmlformats.org/officeDocument/2006/relationships/slide" Target="slides/slide25.xml" /><Relationship Id="rId3" Type="http://schemas.openxmlformats.org/officeDocument/2006/relationships/notesMaster" Target="notesMasters/notesMaster1.xml" /><Relationship Id="rId30" Type="http://schemas.openxmlformats.org/officeDocument/2006/relationships/slide" Target="slides/slide26.xml" /><Relationship Id="rId31" Type="http://schemas.openxmlformats.org/officeDocument/2006/relationships/slide" Target="slides/slide27.xml" /><Relationship Id="rId32" Type="http://schemas.openxmlformats.org/officeDocument/2006/relationships/slide" Target="slides/slide28.xml" /><Relationship Id="rId33" Type="http://schemas.openxmlformats.org/officeDocument/2006/relationships/slide" Target="slides/slide29.xml" /><Relationship Id="rId34" Type="http://schemas.openxmlformats.org/officeDocument/2006/relationships/slide" Target="slides/slide30.xml" /><Relationship Id="rId35" Type="http://schemas.openxmlformats.org/officeDocument/2006/relationships/slide" Target="slides/slide31.xml" /><Relationship Id="rId36" Type="http://schemas.openxmlformats.org/officeDocument/2006/relationships/slide" Target="slides/slide32.xml" /><Relationship Id="rId37" Type="http://schemas.openxmlformats.org/officeDocument/2006/relationships/slide" Target="slides/slide33.xml" /><Relationship Id="rId38" Type="http://schemas.openxmlformats.org/officeDocument/2006/relationships/slide" Target="slides/slide34.xml" /><Relationship Id="rId39" Type="http://schemas.openxmlformats.org/officeDocument/2006/relationships/slide" Target="slides/slide35.xml" /><Relationship Id="rId4" Type="http://schemas.openxmlformats.org/officeDocument/2006/relationships/handoutMaster" Target="handoutMasters/handoutMaster1.xml" /><Relationship Id="rId40" Type="http://schemas.openxmlformats.org/officeDocument/2006/relationships/slide" Target="slides/slide36.xml" /><Relationship Id="rId41" Type="http://schemas.openxmlformats.org/officeDocument/2006/relationships/slide" Target="slides/slide37.xml" /><Relationship Id="rId42" Type="http://schemas.openxmlformats.org/officeDocument/2006/relationships/slide" Target="slides/slide38.xml" /><Relationship Id="rId43" Type="http://schemas.openxmlformats.org/officeDocument/2006/relationships/slide" Target="slides/slide39.xml" /><Relationship Id="rId44" Type="http://schemas.openxmlformats.org/officeDocument/2006/relationships/slide" Target="slides/slide40.xml" /><Relationship Id="rId45" Type="http://schemas.openxmlformats.org/officeDocument/2006/relationships/slide" Target="slides/slide41.xml" /><Relationship Id="rId46" Type="http://schemas.openxmlformats.org/officeDocument/2006/relationships/slide" Target="slides/slide42.xml" /><Relationship Id="rId47" Type="http://schemas.openxmlformats.org/officeDocument/2006/relationships/slide" Target="slides/slide43.xml" /><Relationship Id="rId48" Type="http://schemas.openxmlformats.org/officeDocument/2006/relationships/slide" Target="slides/slide44.xml" /><Relationship Id="rId49" Type="http://schemas.openxmlformats.org/officeDocument/2006/relationships/slide" Target="slides/slide45.xml" /><Relationship Id="rId5" Type="http://schemas.openxmlformats.org/officeDocument/2006/relationships/slide" Target="slides/slide1.xml" /><Relationship Id="rId50" Type="http://schemas.openxmlformats.org/officeDocument/2006/relationships/slide" Target="slides/slide46.xml" /><Relationship Id="rId51" Type="http://schemas.openxmlformats.org/officeDocument/2006/relationships/slide" Target="slides/slide47.xml" /><Relationship Id="rId52" Type="http://schemas.openxmlformats.org/officeDocument/2006/relationships/slide" Target="slides/slide48.xml" /><Relationship Id="rId53" Type="http://schemas.openxmlformats.org/officeDocument/2006/relationships/slide" Target="slides/slide49.xml" /><Relationship Id="rId54" Type="http://schemas.openxmlformats.org/officeDocument/2006/relationships/slide" Target="slides/slide50.xml" /><Relationship Id="rId55" Type="http://schemas.openxmlformats.org/officeDocument/2006/relationships/slide" Target="slides/slide51.xml" /><Relationship Id="rId56" Type="http://schemas.openxmlformats.org/officeDocument/2006/relationships/slide" Target="slides/slide52.xml" /><Relationship Id="rId57" Type="http://schemas.openxmlformats.org/officeDocument/2006/relationships/slide" Target="slides/slide53.xml" /><Relationship Id="rId58" Type="http://schemas.openxmlformats.org/officeDocument/2006/relationships/slide" Target="slides/slide54.xml" /><Relationship Id="rId59" Type="http://schemas.openxmlformats.org/officeDocument/2006/relationships/slide" Target="slides/slide55.xml" /><Relationship Id="rId6" Type="http://schemas.openxmlformats.org/officeDocument/2006/relationships/slide" Target="slides/slide2.xml" /><Relationship Id="rId60" Type="http://schemas.openxmlformats.org/officeDocument/2006/relationships/slide" Target="slides/slide56.xml" /><Relationship Id="rId61" Type="http://schemas.openxmlformats.org/officeDocument/2006/relationships/slide" Target="slides/slide57.xml" /><Relationship Id="rId62" Type="http://schemas.openxmlformats.org/officeDocument/2006/relationships/slide" Target="slides/slide58.xml" /><Relationship Id="rId63" Type="http://schemas.openxmlformats.org/officeDocument/2006/relationships/slide" Target="slides/slide59.xml" /><Relationship Id="rId64" Type="http://schemas.openxmlformats.org/officeDocument/2006/relationships/slide" Target="slides/slide60.xml" /><Relationship Id="rId65" Type="http://schemas.openxmlformats.org/officeDocument/2006/relationships/slide" Target="slides/slide61.xml" /><Relationship Id="rId66" Type="http://schemas.openxmlformats.org/officeDocument/2006/relationships/slide" Target="slides/slide62.xml" /><Relationship Id="rId67" Type="http://schemas.openxmlformats.org/officeDocument/2006/relationships/slide" Target="slides/slide63.xml" /><Relationship Id="rId68" Type="http://schemas.openxmlformats.org/officeDocument/2006/relationships/slide" Target="slides/slide64.xml" /><Relationship Id="rId69" Type="http://schemas.openxmlformats.org/officeDocument/2006/relationships/slide" Target="slides/slide65.xml" /><Relationship Id="rId7" Type="http://schemas.openxmlformats.org/officeDocument/2006/relationships/slide" Target="slides/slide3.xml" /><Relationship Id="rId70" Type="http://schemas.openxmlformats.org/officeDocument/2006/relationships/slide" Target="slides/slide66.xml" /><Relationship Id="rId71" Type="http://schemas.openxmlformats.org/officeDocument/2006/relationships/slide" Target="slides/slide67.xml" /><Relationship Id="rId72" Type="http://schemas.openxmlformats.org/officeDocument/2006/relationships/slide" Target="slides/slide68.xml" /><Relationship Id="rId73" Type="http://schemas.openxmlformats.org/officeDocument/2006/relationships/slide" Target="slides/slide69.xml" /><Relationship Id="rId74" Type="http://schemas.openxmlformats.org/officeDocument/2006/relationships/slide" Target="slides/slide70.xml" /><Relationship Id="rId75" Type="http://schemas.openxmlformats.org/officeDocument/2006/relationships/slide" Target="slides/slide71.xml" /><Relationship Id="rId76" Type="http://schemas.openxmlformats.org/officeDocument/2006/relationships/slide" Target="slides/slide72.xml" /><Relationship Id="rId77" Type="http://schemas.openxmlformats.org/officeDocument/2006/relationships/tags" Target="tags/tag1.xml" /><Relationship Id="rId78" Type="http://schemas.openxmlformats.org/officeDocument/2006/relationships/presProps" Target="presProps.xml" /><Relationship Id="rId79" Type="http://schemas.openxmlformats.org/officeDocument/2006/relationships/viewProps" Target="viewProps.xml" /><Relationship Id="rId8" Type="http://schemas.openxmlformats.org/officeDocument/2006/relationships/slide" Target="slides/slide4.xml" /><Relationship Id="rId80" Type="http://schemas.openxmlformats.org/officeDocument/2006/relationships/theme" Target="theme/theme1.xml" /><Relationship Id="rId81" Type="http://schemas.openxmlformats.org/officeDocument/2006/relationships/tableStyles" Target="tableStyles.xml" /><Relationship Id="rId9" Type="http://schemas.openxmlformats.org/officeDocument/2006/relationships/slide" Target="slides/slide5.xml" /></Relationships>
</file>

<file path=ppt/charts/_rels/chart1.xml.rels>&#65279;<?xml version="1.0" encoding="utf-8" standalone="yes"?><Relationships xmlns="http://schemas.openxmlformats.org/package/2006/relationships"><Relationship Id="rId1" Type="http://schemas.openxmlformats.org/officeDocument/2006/relationships/package" Target="../embeddings/Microsoft_Excel_Worksheet1.xlsx" /><Relationship Id="rId2" Type="http://schemas.microsoft.com/office/2011/relationships/chartColorStyle" Target="colors1.xml" /><Relationship Id="rId3" Type="http://schemas.microsoft.com/office/2011/relationships/chartStyle" Target="style1.xml" /></Relationships>
</file>

<file path=ppt/charts/chart1.xml><?xml version="1.0" encoding="utf-8"?>
<c:chartSpace xmlns:a="http://schemas.openxmlformats.org/drawingml/2006/main" xmlns:r="http://schemas.openxmlformats.org/officeDocument/2006/relationships" xmlns:c="http://schemas.openxmlformats.org/drawingml/20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pieChart>
        <c:varyColors val="1"/>
        <c:ser>
          <c:idx val="0"/>
          <c:order val="0"/>
          <c:tx>
            <c:strRef>
              <c:f>Sheet1!$B$1</c:f>
              <c:strCache>
                <c:ptCount val="1"/>
                <c:pt idx="0">
                  <c:v>Sales</c:v>
                </c:pt>
              </c:strCache>
            </c:strRef>
          </c:tx>
          <c:explosion val="24"/>
          <c:dPt>
            <c:idx val="0"/>
            <c:invertIfNegative val="1"/>
            <c:spPr>
              <a:solidFill>
                <a:schemeClr val="accent1"/>
              </a:solidFill>
              <a:ln w="19050">
                <a:solidFill>
                  <a:schemeClr val="lt1"/>
                </a:solidFill>
              </a:ln>
              <a:effectLst/>
            </c:spPr>
            <c:extLst>
              <c:ext xmlns:c16="http://schemas.microsoft.com/office/drawing/2014/chart" uri="{C3380CC4-5D6E-409C-BE32-E72D297353CC}">
                <c16:uniqueId val="{00000001-0D81-40DD-A354-4A3D8D52E868}"/>
              </c:ext>
            </c:extLst>
          </c:dPt>
          <c:dPt>
            <c:idx val="1"/>
            <c:invertIfNegative val="1"/>
            <c:spPr>
              <a:solidFill>
                <a:schemeClr val="accent2"/>
              </a:solidFill>
              <a:ln w="19050">
                <a:solidFill>
                  <a:schemeClr val="lt1"/>
                </a:solidFill>
              </a:ln>
              <a:effectLst/>
            </c:spPr>
            <c:extLst>
              <c:ext xmlns:c16="http://schemas.microsoft.com/office/drawing/2014/chart" uri="{C3380CC4-5D6E-409C-BE32-E72D297353CC}">
                <c16:uniqueId val="{00000003-0D81-40DD-A354-4A3D8D52E868}"/>
              </c:ext>
            </c:extLst>
          </c:dPt>
          <c:dLbls>
            <c:delete val="1"/>
            <c:extLst>
              <c:ext uri="{CE6537A1-D6FC-4f65-9D91-7224C49458BB}">
                <c15:showLeaderLines xmlns:c15="http://schemas.microsoft.com/office/drawing/2012/chart" value="1"/>
              </c:ext>
            </c:extLst>
          </c:dLbls>
          <c:cat>
            <c:numRef>
              <c:f>Sheet1!$A$2:$A$3</c:f>
              <c:numCache>
                <c:formatCode>0%</c:formatCode>
                <c:ptCount val="2"/>
                <c:pt idx="0">
                  <c:v>0.9</c:v>
                </c:pt>
                <c:pt idx="1">
                  <c:v>0.1</c:v>
                </c:pt>
              </c:numCache>
            </c:numRef>
          </c:cat>
          <c:val>
            <c:numRef>
              <c:f>Sheet1!$B$2:$B$3</c:f>
              <c:numCache>
                <c:formatCode>General</c:formatCode>
                <c:ptCount val="2"/>
                <c:pt idx="0">
                  <c:v>32011.2</c:v>
                </c:pt>
                <c:pt idx="1">
                  <c:v>3556.8</c:v>
                </c:pt>
              </c:numCache>
            </c:numRef>
          </c:val>
          <c:extLst>
            <c:ext xmlns:c16="http://schemas.microsoft.com/office/drawing/2014/chart" uri="{C3380CC4-5D6E-409C-BE32-E72D297353CC}">
              <c16:uniqueId val="{00000000-049D-8749-89BF-0983406A251C}"/>
            </c:ext>
          </c:extLst>
        </c:ser>
        <c:dLbls>
          <c:showLegendKey val="0"/>
          <c:showVal val="0"/>
          <c:showCatName val="0"/>
          <c:showSerName val="0"/>
          <c:showPercent val="0"/>
          <c:showBubbleSize val="0"/>
          <c:showLeaderLines val="0"/>
        </c:dLbls>
        <c:firstSliceAng/>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p>
      <a:pPr>
        <a:defRPr/>
      </a:pPr>
      <a:endParaRPr lang="en-US"/>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a:effectLst/>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a="http://schemas.openxmlformats.org/drawingml/2006/main" xmlns:dgm="http://schemas.openxmlformats.org/drawingml/2006/diagram"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a="http://schemas.openxmlformats.org/drawingml/2006/main" xmlns:dgm="http://schemas.openxmlformats.org/drawingml/2006/diagram"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a="http://schemas.openxmlformats.org/drawingml/2006/main" xmlns:r="http://schemas.openxmlformats.org/officeDocument/2006/relationships" xmlns:dgm="http://schemas.openxmlformats.org/drawingml/2006/diagram">
  <dgm:ptLst>
    <dgm:pt modelId="{76BD737B-F859-407F-A084-F3194B08C495}"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AFB15040-E9E5-4826-81D2-E9D194D9CEFB}" type="parTrans" cxnId="{A7CB156C-258B-433C-BC1B-76BFA15A0F6F}">
      <dgm:prSet/>
      <dgm:spPr/>
      <dgm:t>
        <a:bodyPr/>
        <a:lstStyle/>
        <a:p>
          <a:endParaRPr lang="en-US"/>
        </a:p>
      </dgm:t>
    </dgm:pt>
    <dgm:pt modelId="{C110D5F8-17C9-4499-A537-3E13C65D4BE3}">
      <dgm:prSet phldrT="[Text]" custT="1"/>
      <dgm:spPr>
        <a:solidFill>
          <a:schemeClr val="accent1">
            <a:lumMod val="75000"/>
            <a:lumOff val="25000"/>
          </a:schemeClr>
        </a:solidFill>
      </dgm:spPr>
      <dgm:t>
        <a:bodyPr/>
        <a:lstStyle/>
        <a:p>
          <a:r>
            <a:rPr lang="en-US" sz="2000" b="1"/>
            <a:t>HDHP Preventive Care</a:t>
          </a:r>
        </a:p>
      </dgm:t>
    </dgm:pt>
    <dgm:pt modelId="{82E051D4-9FEC-41E8-92C6-B4E0E9F7793B}" type="sibTrans" cxnId="{A7CB156C-258B-433C-BC1B-76BFA15A0F6F}">
      <dgm:prSet/>
      <dgm:spPr/>
      <dgm:t>
        <a:bodyPr/>
        <a:lstStyle/>
        <a:p>
          <a:endParaRPr lang="en-US"/>
        </a:p>
      </dgm:t>
    </dgm:pt>
    <dgm:pt modelId="{3A8A950F-FFB4-43E5-8DB6-B03428E9C0BD}" type="parTrans" cxnId="{03F292D6-ADD2-4FD4-8479-193B8091CFC9}">
      <dgm:prSet/>
      <dgm:spPr/>
      <dgm:t>
        <a:bodyPr/>
        <a:lstStyle/>
        <a:p>
          <a:endParaRPr lang="en-US"/>
        </a:p>
      </dgm:t>
    </dgm:pt>
    <dgm:pt modelId="{1347D07B-63C5-4B73-95E1-350F27DF4855}">
      <dgm:prSet phldrT="[Text]" custT="1"/>
      <dgm:spPr>
        <a:solidFill>
          <a:srgbClr val="004D95"/>
        </a:solidFill>
      </dgm:spPr>
      <dgm:t>
        <a:bodyPr/>
        <a:lstStyle/>
        <a:p>
          <a:r>
            <a:rPr lang="en-US" sz="2000" b="1"/>
            <a:t>ACA Preventive Care</a:t>
          </a:r>
        </a:p>
      </dgm:t>
    </dgm:pt>
    <dgm:pt modelId="{21C09A5F-CC47-4D57-A833-D9916FC193ED}" type="sibTrans" cxnId="{03F292D6-ADD2-4FD4-8479-193B8091CFC9}">
      <dgm:prSet/>
      <dgm:spPr/>
      <dgm:t>
        <a:bodyPr/>
        <a:lstStyle/>
        <a:p>
          <a:endParaRPr lang="en-US"/>
        </a:p>
      </dgm:t>
    </dgm:pt>
    <dgm:pt modelId="{FFA1090E-905B-4B20-B44F-70C13F815361}" type="pres">
      <dgm:prSet presAssocID="{76BD737B-F859-407F-A084-F3194B08C495}" presName="Name0">
        <dgm:presLayoutVars>
          <dgm:chMax val="7"/>
          <dgm:resizeHandles val="exact"/>
        </dgm:presLayoutVars>
      </dgm:prSet>
      <dgm:spPr/>
      <dgm:t>
        <a:bodyPr/>
        <a:lstStyle/>
        <a:p>
          <a:endParaRPr lang="en-US"/>
        </a:p>
      </dgm:t>
    </dgm:pt>
    <dgm:pt modelId="{F9E2702F-EC2E-4768-B740-2CDB7CB86709}" type="pres">
      <dgm:prSet presAssocID="{76BD737B-F859-407F-A084-F3194B08C495}" presName="comp1"/>
      <dgm:spPr/>
      <dgm:t>
        <a:bodyPr/>
        <a:lstStyle/>
        <a:p/>
      </dgm:t>
    </dgm:pt>
    <dgm:pt modelId="{50BAC7A3-63CC-4443-B745-AC542159A43B}" type="pres">
      <dgm:prSet presAssocID="{76BD737B-F859-407F-A084-F3194B08C495}" presName="circle1" presStyleLbl="node1" presStyleCnt="2"/>
      <dgm:spPr/>
      <dgm:t>
        <a:bodyPr/>
        <a:lstStyle/>
        <a:p>
          <a:endParaRPr lang="en-US"/>
        </a:p>
      </dgm:t>
    </dgm:pt>
    <dgm:pt modelId="{C7D10427-502D-4BCF-A39E-2200EE0FD226}" type="pres">
      <dgm:prSet presAssocID="{76BD737B-F859-407F-A084-F3194B08C495}" presName="c1text" presStyleLbl="node1" presStyleCnt="2">
        <dgm:presLayoutVars>
          <dgm:bulletEnabled val="1"/>
        </dgm:presLayoutVars>
      </dgm:prSet>
      <dgm:spPr/>
      <dgm:t>
        <a:bodyPr/>
        <a:lstStyle/>
        <a:p>
          <a:endParaRPr lang="en-US"/>
        </a:p>
      </dgm:t>
    </dgm:pt>
    <dgm:pt modelId="{584B4002-C4A7-4E9D-BEE2-1786F890F977}" type="pres">
      <dgm:prSet presAssocID="{76BD737B-F859-407F-A084-F3194B08C495}" presName="comp2"/>
      <dgm:spPr/>
      <dgm:t>
        <a:bodyPr/>
        <a:lstStyle/>
        <a:p/>
      </dgm:t>
    </dgm:pt>
    <dgm:pt modelId="{D87A41F1-8E11-4F4F-ABD6-82A5357D1E0B}" type="pres">
      <dgm:prSet presAssocID="{76BD737B-F859-407F-A084-F3194B08C495}" presName="circle2" presStyleLbl="node1" presStyleIdx="1" presStyleCnt="2" custScaleX="99165" custScaleY="88688" custLinFactNeighborX="-743" custLinFactNeighborY="262"/>
      <dgm:spPr/>
      <dgm:t>
        <a:bodyPr/>
        <a:lstStyle/>
        <a:p>
          <a:endParaRPr lang="en-US"/>
        </a:p>
      </dgm:t>
    </dgm:pt>
    <dgm:pt modelId="{76B9C20B-C33A-4B80-8A6C-4B6C5E99409B}" type="pres">
      <dgm:prSet presAssocID="{76BD737B-F859-407F-A084-F3194B08C495}" presName="c2text" presStyleLbl="node1" presStyleIdx="1" presStyleCnt="2">
        <dgm:presLayoutVars>
          <dgm:bulletEnabled val="1"/>
        </dgm:presLayoutVars>
      </dgm:prSet>
      <dgm:spPr/>
      <dgm:t>
        <a:bodyPr/>
        <a:lstStyle/>
        <a:p>
          <a:endParaRPr lang="en-US"/>
        </a:p>
      </dgm:t>
    </dgm:pt>
  </dgm:ptLst>
  <dgm:cxnLst>
    <dgm:cxn modelId="{A7CB156C-258B-433C-BC1B-76BFA15A0F6F}" srcId="{76BD737B-F859-407F-A084-F3194B08C495}" destId="{C110D5F8-17C9-4499-A537-3E13C65D4BE3}" srcOrd="0" destOrd="0" parTransId="{AFB15040-E9E5-4826-81D2-E9D194D9CEFB}" sibTransId="{82E051D4-9FEC-41E8-92C6-B4E0E9F7793B}"/>
    <dgm:cxn modelId="{03F292D6-ADD2-4FD4-8479-193B8091CFC9}" srcId="{76BD737B-F859-407F-A084-F3194B08C495}" destId="{1347D07B-63C5-4B73-95E1-350F27DF4855}" srcOrd="1" destOrd="0" parTransId="{3A8A950F-FFB4-43E5-8DB6-B03428E9C0BD}" sibTransId="{21C09A5F-CC47-4D57-A833-D9916FC193ED}"/>
    <dgm:cxn modelId="{B867BEF1-6982-442C-9346-3C5DC4A25312}" type="presOf" srcId="{76BD737B-F859-407F-A084-F3194B08C495}" destId="{FFA1090E-905B-4B20-B44F-70C13F815361}" srcOrd="0" destOrd="0" presId="urn:microsoft.com/office/officeart/2005/8/layout/venn2"/>
    <dgm:cxn modelId="{C7EAB690-AE74-4DC4-BB28-297ADBBFBC02}" type="presParOf" srcId="{FFA1090E-905B-4B20-B44F-70C13F815361}" destId="{F9E2702F-EC2E-4768-B740-2CDB7CB86709}" srcOrd="0" destOrd="0" presId="urn:microsoft.com/office/officeart/2005/8/layout/venn2"/>
    <dgm:cxn modelId="{43D77D1B-0883-4979-B3E1-2FFE9931F0F1}" type="presParOf" srcId="{F9E2702F-EC2E-4768-B740-2CDB7CB86709}" destId="{50BAC7A3-63CC-4443-B745-AC542159A43B}" srcOrd="0" destOrd="0" presId="urn:microsoft.com/office/officeart/2005/8/layout/venn2"/>
    <dgm:cxn modelId="{859B94E3-253F-4831-9EF3-79B7100E5077}" type="presOf" srcId="{C110D5F8-17C9-4499-A537-3E13C65D4BE3}" destId="{50BAC7A3-63CC-4443-B745-AC542159A43B}" srcOrd="0" destOrd="0" presId="urn:microsoft.com/office/officeart/2005/8/layout/venn2"/>
    <dgm:cxn modelId="{7FF3A796-2A6D-4B87-946A-E89EA60EE9F3}" type="presParOf" srcId="{F9E2702F-EC2E-4768-B740-2CDB7CB86709}" destId="{C7D10427-502D-4BCF-A39E-2200EE0FD226}" srcOrd="1" destOrd="0" presId="urn:microsoft.com/office/officeart/2005/8/layout/venn2"/>
    <dgm:cxn modelId="{2229719D-6D2A-417C-B25A-DEAB67A73353}" type="presOf" srcId="{C110D5F8-17C9-4499-A537-3E13C65D4BE3}" destId="{C7D10427-502D-4BCF-A39E-2200EE0FD226}" srcOrd="1" destOrd="0" presId="urn:microsoft.com/office/officeart/2005/8/layout/venn2"/>
    <dgm:cxn modelId="{4784451D-C0D9-432B-8943-147010B2CF5A}" type="presParOf" srcId="{FFA1090E-905B-4B20-B44F-70C13F815361}" destId="{584B4002-C4A7-4E9D-BEE2-1786F890F977}" srcOrd="1" destOrd="0" presId="urn:microsoft.com/office/officeart/2005/8/layout/venn2"/>
    <dgm:cxn modelId="{F97DF917-61E5-487E-B327-B05600F2B702}" type="presParOf" srcId="{584B4002-C4A7-4E9D-BEE2-1786F890F977}" destId="{D87A41F1-8E11-4F4F-ABD6-82A5357D1E0B}" srcOrd="0" destOrd="0" presId="urn:microsoft.com/office/officeart/2005/8/layout/venn2"/>
    <dgm:cxn modelId="{A2308296-FEC5-4BEE-BAD4-24DFA00FC37B}" type="presOf" srcId="{1347D07B-63C5-4B73-95E1-350F27DF4855}" destId="{D87A41F1-8E11-4F4F-ABD6-82A5357D1E0B}" srcOrd="0" destOrd="0" presId="urn:microsoft.com/office/officeart/2005/8/layout/venn2"/>
    <dgm:cxn modelId="{088544D6-226A-43A5-B35B-B96E835E688D}" type="presParOf" srcId="{584B4002-C4A7-4E9D-BEE2-1786F890F977}" destId="{76B9C20B-C33A-4B80-8A6C-4B6C5E99409B}" srcOrd="1" destOrd="0" presId="urn:microsoft.com/office/officeart/2005/8/layout/venn2"/>
    <dgm:cxn modelId="{BF6DADCC-D32F-4564-A8D8-63756CFB2255}" type="presOf" srcId="{1347D07B-63C5-4B73-95E1-350F27DF4855}" destId="{76B9C20B-C33A-4B80-8A6C-4B6C5E99409B}" srcOrd="1" destOrd="0" presId="urn:microsoft.com/office/officeart/2005/8/layout/venn2"/>
  </dgm:cxnLst>
  <dgm:bg/>
  <dgm:whole/>
  <dgm:extLst>
    <a:ext uri="http://schemas.microsoft.com/office/drawing/2008/diagram">
      <dsp:dataModelExt xmlns:dsp="http://schemas.microsoft.com/office/drawing/2008/diagram" relId="rId3" minVer="http://schemas.openxmlformats.org/drawingml/2006/main"/>
    </a:ext>
  </dgm:extLst>
</dgm:dataModel>
</file>

<file path=ppt/diagrams/data2.xml><?xml version="1.0" encoding="utf-8"?>
<dgm:dataModel xmlns:a="http://schemas.openxmlformats.org/drawingml/2006/main" xmlns:r="http://schemas.openxmlformats.org/officeDocument/2006/relationships" xmlns:dgm="http://schemas.openxmlformats.org/drawingml/2006/diagram">
  <dgm:ptLst>
    <dgm:pt modelId="{68F58B98-B275-4D12-A4EB-D73CDE84216B}"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438AA5F6-7AD3-4F24-9B1B-688A1213EDD7}" type="parTrans" cxnId="{25EAE964-C311-42FC-9A89-1C3AA2D1FDC8}">
      <dgm:prSet/>
      <dgm:spPr/>
      <dgm:t>
        <a:bodyPr/>
        <a:lstStyle/>
        <a:p>
          <a:endParaRPr lang="en-US"/>
        </a:p>
      </dgm:t>
    </dgm:pt>
    <dgm:pt modelId="{3748038B-2071-419A-942D-0EDBF201477B}">
      <dgm:prSet/>
      <dgm:spPr/>
      <dgm:t>
        <a:bodyPr/>
        <a:lstStyle/>
        <a:p>
          <a:pPr rtl="0"/>
          <a:r>
            <a:rPr lang="en-US" b="0"/>
            <a:t>Full-time employees*</a:t>
          </a:r>
          <a:endParaRPr lang="en-US"/>
        </a:p>
      </dgm:t>
    </dgm:pt>
    <dgm:pt modelId="{9DA48C2A-052F-4D0C-81A6-7249AF7B341E}" type="sibTrans" cxnId="{25EAE964-C311-42FC-9A89-1C3AA2D1FDC8}">
      <dgm:prSet/>
      <dgm:spPr/>
      <dgm:t>
        <a:bodyPr/>
        <a:lstStyle/>
        <a:p>
          <a:endParaRPr lang="en-US"/>
        </a:p>
      </dgm:t>
    </dgm:pt>
    <dgm:pt modelId="{F5AF74D9-6EF8-414F-81E9-281BB609EBB0}" type="parTrans" cxnId="{B3D630CC-D7FB-4735-A00F-9F835E2543DF}">
      <dgm:prSet/>
      <dgm:spPr/>
      <dgm:t>
        <a:bodyPr/>
        <a:lstStyle/>
        <a:p>
          <a:endParaRPr lang="en-US"/>
        </a:p>
      </dgm:t>
    </dgm:pt>
    <dgm:pt modelId="{F4FED9F9-59E2-4A83-84C7-83DF4BD3A362}">
      <dgm:prSet/>
      <dgm:spPr/>
      <dgm:t>
        <a:bodyPr/>
        <a:lstStyle/>
        <a:p>
          <a:pPr rtl="0"/>
          <a:r>
            <a:rPr lang="en-US" b="0"/>
            <a:t>Part-time employees*</a:t>
          </a:r>
          <a:endParaRPr lang="en-US"/>
        </a:p>
      </dgm:t>
    </dgm:pt>
    <dgm:pt modelId="{8986FA9F-9501-4E30-B0FB-E0307103F403}" type="sibTrans" cxnId="{B3D630CC-D7FB-4735-A00F-9F835E2543DF}">
      <dgm:prSet/>
      <dgm:spPr/>
      <dgm:t>
        <a:bodyPr/>
        <a:lstStyle/>
        <a:p>
          <a:endParaRPr lang="en-US"/>
        </a:p>
      </dgm:t>
    </dgm:pt>
    <dgm:pt modelId="{C16F4C58-2695-4661-B799-F7280FCD11D3}" type="parTrans" cxnId="{DB98D626-04BF-4BF5-9409-4F3FA883072C}">
      <dgm:prSet/>
      <dgm:spPr/>
      <dgm:t>
        <a:bodyPr/>
        <a:lstStyle/>
        <a:p>
          <a:endParaRPr lang="en-US"/>
        </a:p>
      </dgm:t>
    </dgm:pt>
    <dgm:pt modelId="{63CCE30C-99A9-4D5F-9405-44F3AC8B017D}">
      <dgm:prSet/>
      <dgm:spPr/>
      <dgm:t>
        <a:bodyPr/>
        <a:lstStyle/>
        <a:p>
          <a:pPr rtl="0"/>
          <a:r>
            <a:rPr lang="en-US" b="0"/>
            <a:t>Seasonal employees*</a:t>
          </a:r>
          <a:endParaRPr lang="en-US"/>
        </a:p>
      </dgm:t>
    </dgm:pt>
    <dgm:pt modelId="{D90FE7AF-66A6-464A-A996-3CC9FDC18F04}" type="sibTrans" cxnId="{DB98D626-04BF-4BF5-9409-4F3FA883072C}">
      <dgm:prSet/>
      <dgm:spPr/>
      <dgm:t>
        <a:bodyPr/>
        <a:lstStyle/>
        <a:p>
          <a:endParaRPr lang="en-US"/>
        </a:p>
      </dgm:t>
    </dgm:pt>
    <dgm:pt modelId="{B7F353CA-0916-420B-9D43-4BA349950C31}" type="parTrans" cxnId="{65FB75CF-59B4-4B4A-8426-DDB57E3EA91B}">
      <dgm:prSet/>
      <dgm:spPr/>
      <dgm:t>
        <a:bodyPr/>
        <a:lstStyle/>
        <a:p>
          <a:endParaRPr lang="en-US"/>
        </a:p>
      </dgm:t>
    </dgm:pt>
    <dgm:pt modelId="{CF99FD9A-53DC-440E-9587-683AF5E58B23}">
      <dgm:prSet/>
      <dgm:spPr/>
      <dgm:t>
        <a:bodyPr/>
        <a:lstStyle/>
        <a:p>
          <a:pPr rtl="0"/>
          <a:r>
            <a:rPr lang="en-US" b="0"/>
            <a:t>Salaried employees</a:t>
          </a:r>
          <a:endParaRPr lang="en-US"/>
        </a:p>
      </dgm:t>
    </dgm:pt>
    <dgm:pt modelId="{BF93B210-6F9E-48B9-B6CA-A7F5A410F84D}" type="sibTrans" cxnId="{65FB75CF-59B4-4B4A-8426-DDB57E3EA91B}">
      <dgm:prSet/>
      <dgm:spPr/>
      <dgm:t>
        <a:bodyPr/>
        <a:lstStyle/>
        <a:p>
          <a:endParaRPr lang="en-US"/>
        </a:p>
      </dgm:t>
    </dgm:pt>
    <dgm:pt modelId="{9174D9C4-D385-45E3-B3DD-A32F594ADF8E}" type="parTrans" cxnId="{1EEBF55F-7E07-4E86-8346-71EBFC758309}">
      <dgm:prSet/>
      <dgm:spPr/>
      <dgm:t>
        <a:bodyPr/>
        <a:lstStyle/>
        <a:p>
          <a:endParaRPr lang="en-US"/>
        </a:p>
      </dgm:t>
    </dgm:pt>
    <dgm:pt modelId="{EE70E917-E9AE-49B3-B0C7-D530E8851B7A}">
      <dgm:prSet/>
      <dgm:spPr/>
      <dgm:t>
        <a:bodyPr/>
        <a:lstStyle/>
        <a:p>
          <a:pPr rtl="0"/>
          <a:r>
            <a:rPr lang="en-US" b="0"/>
            <a:t>Non-salaried employees</a:t>
          </a:r>
          <a:endParaRPr lang="en-US"/>
        </a:p>
      </dgm:t>
    </dgm:pt>
    <dgm:pt modelId="{C430956A-8031-4457-B346-DD2663042600}" type="sibTrans" cxnId="{1EEBF55F-7E07-4E86-8346-71EBFC758309}">
      <dgm:prSet/>
      <dgm:spPr/>
      <dgm:t>
        <a:bodyPr/>
        <a:lstStyle/>
        <a:p>
          <a:endParaRPr lang="en-US"/>
        </a:p>
      </dgm:t>
    </dgm:pt>
    <dgm:pt modelId="{165F67D9-6410-476D-80B8-411ECE773BD9}" type="parTrans" cxnId="{93E57A32-8C8C-4362-9001-0FC9D542B7B7}">
      <dgm:prSet/>
      <dgm:spPr/>
      <dgm:t>
        <a:bodyPr/>
        <a:lstStyle/>
        <a:p>
          <a:endParaRPr lang="en-US"/>
        </a:p>
      </dgm:t>
    </dgm:pt>
    <dgm:pt modelId="{511E0DBD-875F-4177-A7DE-8D3CDF734A4D}">
      <dgm:prSet/>
      <dgm:spPr/>
      <dgm:t>
        <a:bodyPr/>
        <a:lstStyle/>
        <a:p>
          <a:pPr rtl="0"/>
          <a:r>
            <a:rPr lang="en-US" b="0"/>
            <a:t>Employees covered by a particular collective bargaining agreement</a:t>
          </a:r>
          <a:endParaRPr lang="en-US"/>
        </a:p>
      </dgm:t>
    </dgm:pt>
    <dgm:pt modelId="{EA559F7F-61E9-47CA-84A2-521F349B4714}" type="sibTrans" cxnId="{93E57A32-8C8C-4362-9001-0FC9D542B7B7}">
      <dgm:prSet/>
      <dgm:spPr/>
      <dgm:t>
        <a:bodyPr/>
        <a:lstStyle/>
        <a:p>
          <a:endParaRPr lang="en-US"/>
        </a:p>
      </dgm:t>
    </dgm:pt>
    <dgm:pt modelId="{2E440155-B8CF-4512-BFE2-7792B5567125}" type="parTrans" cxnId="{41D591F0-D7A6-410A-804D-35D606B49B8E}">
      <dgm:prSet/>
      <dgm:spPr/>
      <dgm:t>
        <a:bodyPr/>
        <a:lstStyle/>
        <a:p>
          <a:endParaRPr lang="en-US"/>
        </a:p>
      </dgm:t>
    </dgm:pt>
    <dgm:pt modelId="{016E39AE-37A5-4546-A220-AAEE445CDDE3}">
      <dgm:prSet/>
      <dgm:spPr/>
      <dgm:t>
        <a:bodyPr/>
        <a:lstStyle/>
        <a:p>
          <a:pPr rtl="0"/>
          <a:r>
            <a:rPr lang="en-US" b="0"/>
            <a:t>Employees who have not satisfied a waiting period</a:t>
          </a:r>
          <a:endParaRPr lang="en-US"/>
        </a:p>
      </dgm:t>
    </dgm:pt>
    <dgm:pt modelId="{58CE50E7-2D94-47E7-8596-547B21E143F6}" type="sibTrans" cxnId="{41D591F0-D7A6-410A-804D-35D606B49B8E}">
      <dgm:prSet/>
      <dgm:spPr/>
      <dgm:t>
        <a:bodyPr/>
        <a:lstStyle/>
        <a:p>
          <a:endParaRPr lang="en-US"/>
        </a:p>
      </dgm:t>
    </dgm:pt>
    <dgm:pt modelId="{1A6512BC-44BF-4DE6-AA58-D233575DD2BB}" type="parTrans" cxnId="{EEB0E0AB-49B5-4DDB-9796-1F2D2CCD6D9F}">
      <dgm:prSet/>
      <dgm:spPr/>
      <dgm:t>
        <a:bodyPr/>
        <a:lstStyle/>
        <a:p>
          <a:endParaRPr lang="en-US"/>
        </a:p>
      </dgm:t>
    </dgm:pt>
    <dgm:pt modelId="{78CD4CE5-649A-483E-BDC1-A29B3F871C04}">
      <dgm:prSet/>
      <dgm:spPr/>
      <dgm:t>
        <a:bodyPr/>
        <a:lstStyle/>
        <a:p>
          <a:pPr rtl="0"/>
          <a:r>
            <a:rPr lang="en-US" b="0"/>
            <a:t>Non-resident aliens with no U.S.-based income</a:t>
          </a:r>
          <a:endParaRPr lang="en-US"/>
        </a:p>
      </dgm:t>
    </dgm:pt>
    <dgm:pt modelId="{50746D68-9D6A-46C3-97E2-0E4B6A88E4FA}" type="sibTrans" cxnId="{EEB0E0AB-49B5-4DDB-9796-1F2D2CCD6D9F}">
      <dgm:prSet/>
      <dgm:spPr/>
      <dgm:t>
        <a:bodyPr/>
        <a:lstStyle/>
        <a:p>
          <a:endParaRPr lang="en-US"/>
        </a:p>
      </dgm:t>
    </dgm:pt>
    <dgm:pt modelId="{7A5144DE-C218-479D-AB63-328B845FE700}" type="parTrans" cxnId="{87BDBFE0-A95E-40DC-9361-DDBF697F662D}">
      <dgm:prSet/>
      <dgm:spPr/>
      <dgm:t>
        <a:bodyPr/>
        <a:lstStyle/>
        <a:p>
          <a:endParaRPr lang="en-US"/>
        </a:p>
      </dgm:t>
    </dgm:pt>
    <dgm:pt modelId="{297F31C8-711E-4CE4-A076-BB8929FD811D}">
      <dgm:prSet/>
      <dgm:spPr/>
      <dgm:t>
        <a:bodyPr/>
        <a:lstStyle/>
        <a:p>
          <a:pPr rtl="0"/>
          <a:r>
            <a:rPr lang="en-US" b="0"/>
            <a:t>Employees whose primary site of employment is in the same rating area</a:t>
          </a:r>
          <a:endParaRPr lang="en-US"/>
        </a:p>
      </dgm:t>
    </dgm:pt>
    <dgm:pt modelId="{7A5B3BE9-2A47-4A92-BEA4-664755ABB257}" type="sibTrans" cxnId="{87BDBFE0-A95E-40DC-9361-DDBF697F662D}">
      <dgm:prSet/>
      <dgm:spPr/>
      <dgm:t>
        <a:bodyPr/>
        <a:lstStyle/>
        <a:p>
          <a:endParaRPr lang="en-US"/>
        </a:p>
      </dgm:t>
    </dgm:pt>
    <dgm:pt modelId="{179E6216-E096-4384-921C-9D54225E060C}" type="parTrans" cxnId="{66F643D6-D42A-4FF0-9F40-6521F796A78A}">
      <dgm:prSet/>
      <dgm:spPr/>
      <dgm:t>
        <a:bodyPr/>
        <a:lstStyle/>
        <a:p>
          <a:endParaRPr lang="en-US"/>
        </a:p>
      </dgm:t>
    </dgm:pt>
    <dgm:pt modelId="{06B9044D-543A-4147-9F5A-60E6D41EFAD5}">
      <dgm:prSet/>
      <dgm:spPr/>
      <dgm:t>
        <a:bodyPr/>
        <a:lstStyle/>
        <a:p>
          <a:pPr rtl="0"/>
          <a:r>
            <a:rPr lang="en-US" b="0"/>
            <a:t>Staffing agency employees who are temporarily placed with a customer</a:t>
          </a:r>
          <a:endParaRPr lang="en-US"/>
        </a:p>
      </dgm:t>
    </dgm:pt>
    <dgm:pt modelId="{359FADC8-68EE-48C1-AFB1-F84489FAE0E7}" type="sibTrans" cxnId="{66F643D6-D42A-4FF0-9F40-6521F796A78A}">
      <dgm:prSet/>
      <dgm:spPr/>
      <dgm:t>
        <a:bodyPr/>
        <a:lstStyle/>
        <a:p>
          <a:endParaRPr lang="en-US"/>
        </a:p>
      </dgm:t>
    </dgm:pt>
    <dgm:pt modelId="{DFBA35C0-06C4-49D5-BA87-400D374C0666}" type="pres">
      <dgm:prSet presAssocID="{68F58B98-B275-4D12-A4EB-D73CDE84216B}" presName="diagram">
        <dgm:presLayoutVars>
          <dgm:dir/>
          <dgm:resizeHandles val="exact"/>
        </dgm:presLayoutVars>
      </dgm:prSet>
      <dgm:spPr/>
      <dgm:t>
        <a:bodyPr/>
        <a:lstStyle/>
        <a:p>
          <a:endParaRPr lang="en-US"/>
        </a:p>
      </dgm:t>
    </dgm:pt>
    <dgm:pt modelId="{560175C1-FCC3-43C4-BDDA-A94CE0C5CFB4}" type="pres">
      <dgm:prSet presAssocID="{3748038B-2071-419A-942D-0EDBF201477B}" presName="node" presStyleLbl="node1" presStyleCnt="10">
        <dgm:presLayoutVars>
          <dgm:bulletEnabled val="1"/>
        </dgm:presLayoutVars>
      </dgm:prSet>
      <dgm:spPr/>
      <dgm:t>
        <a:bodyPr/>
        <a:lstStyle/>
        <a:p>
          <a:endParaRPr lang="en-US"/>
        </a:p>
      </dgm:t>
    </dgm:pt>
    <dgm:pt modelId="{E41C01D9-1C86-4CA8-BE13-DB92F93F6C77}" type="pres">
      <dgm:prSet presAssocID="{9DA48C2A-052F-4D0C-81A6-7249AF7B341E}" presName="sibTrans"/>
      <dgm:spPr/>
      <dgm:t>
        <a:bodyPr/>
        <a:lstStyle/>
        <a:p/>
      </dgm:t>
    </dgm:pt>
    <dgm:pt modelId="{35FECF7F-B2D9-42C9-B398-880B76FF2938}" type="pres">
      <dgm:prSet presAssocID="{F4FED9F9-59E2-4A83-84C7-83DF4BD3A362}" presName="node" presStyleLbl="node1" presStyleIdx="1" presStyleCnt="10">
        <dgm:presLayoutVars>
          <dgm:bulletEnabled val="1"/>
        </dgm:presLayoutVars>
      </dgm:prSet>
      <dgm:spPr/>
      <dgm:t>
        <a:bodyPr/>
        <a:lstStyle/>
        <a:p>
          <a:endParaRPr lang="en-US"/>
        </a:p>
      </dgm:t>
    </dgm:pt>
    <dgm:pt modelId="{02C2B7BB-3EE0-4E56-A7C4-DB1B7007C24D}" type="pres">
      <dgm:prSet presAssocID="{8986FA9F-9501-4E30-B0FB-E0307103F403}" presName="sibTrans"/>
      <dgm:spPr/>
      <dgm:t>
        <a:bodyPr/>
        <a:lstStyle/>
        <a:p/>
      </dgm:t>
    </dgm:pt>
    <dgm:pt modelId="{99510224-35DF-40BC-94FE-8804069D5DF3}" type="pres">
      <dgm:prSet presAssocID="{63CCE30C-99A9-4D5F-9405-44F3AC8B017D}" presName="node" presStyleLbl="node1" presStyleIdx="2" presStyleCnt="10">
        <dgm:presLayoutVars>
          <dgm:bulletEnabled val="1"/>
        </dgm:presLayoutVars>
      </dgm:prSet>
      <dgm:spPr/>
      <dgm:t>
        <a:bodyPr/>
        <a:lstStyle/>
        <a:p>
          <a:endParaRPr lang="en-US"/>
        </a:p>
      </dgm:t>
    </dgm:pt>
    <dgm:pt modelId="{F67DE7B1-2E0F-4CFB-994A-69CC6C414390}" type="pres">
      <dgm:prSet presAssocID="{D90FE7AF-66A6-464A-A996-3CC9FDC18F04}" presName="sibTrans"/>
      <dgm:spPr/>
      <dgm:t>
        <a:bodyPr/>
        <a:lstStyle/>
        <a:p/>
      </dgm:t>
    </dgm:pt>
    <dgm:pt modelId="{2E5EAAF2-40F5-4B75-959F-1A580B149EF0}" type="pres">
      <dgm:prSet presAssocID="{CF99FD9A-53DC-440E-9587-683AF5E58B23}" presName="node" presStyleLbl="node1" presStyleIdx="3" presStyleCnt="10">
        <dgm:presLayoutVars>
          <dgm:bulletEnabled val="1"/>
        </dgm:presLayoutVars>
      </dgm:prSet>
      <dgm:spPr/>
      <dgm:t>
        <a:bodyPr/>
        <a:lstStyle/>
        <a:p>
          <a:endParaRPr lang="en-US"/>
        </a:p>
      </dgm:t>
    </dgm:pt>
    <dgm:pt modelId="{4B96F482-7551-476D-B0C6-7959E18EA678}" type="pres">
      <dgm:prSet presAssocID="{BF93B210-6F9E-48B9-B6CA-A7F5A410F84D}" presName="sibTrans"/>
      <dgm:spPr/>
      <dgm:t>
        <a:bodyPr/>
        <a:lstStyle/>
        <a:p/>
      </dgm:t>
    </dgm:pt>
    <dgm:pt modelId="{DB0915D9-4609-4B6F-9D70-EC98F583FED4}" type="pres">
      <dgm:prSet presAssocID="{EE70E917-E9AE-49B3-B0C7-D530E8851B7A}" presName="node" presStyleLbl="node1" presStyleIdx="4" presStyleCnt="10">
        <dgm:presLayoutVars>
          <dgm:bulletEnabled val="1"/>
        </dgm:presLayoutVars>
      </dgm:prSet>
      <dgm:spPr/>
      <dgm:t>
        <a:bodyPr/>
        <a:lstStyle/>
        <a:p>
          <a:endParaRPr lang="en-US"/>
        </a:p>
      </dgm:t>
    </dgm:pt>
    <dgm:pt modelId="{683C2B59-AA48-441D-8982-315DB8356052}" type="pres">
      <dgm:prSet presAssocID="{C430956A-8031-4457-B346-DD2663042600}" presName="sibTrans"/>
      <dgm:spPr/>
      <dgm:t>
        <a:bodyPr/>
        <a:lstStyle/>
        <a:p/>
      </dgm:t>
    </dgm:pt>
    <dgm:pt modelId="{501FCC75-0B4A-407E-9C1E-416A41A81574}" type="pres">
      <dgm:prSet presAssocID="{511E0DBD-875F-4177-A7DE-8D3CDF734A4D}" presName="node" presStyleLbl="node1" presStyleIdx="5" presStyleCnt="10">
        <dgm:presLayoutVars>
          <dgm:bulletEnabled val="1"/>
        </dgm:presLayoutVars>
      </dgm:prSet>
      <dgm:spPr/>
      <dgm:t>
        <a:bodyPr/>
        <a:lstStyle/>
        <a:p>
          <a:endParaRPr lang="en-US"/>
        </a:p>
      </dgm:t>
    </dgm:pt>
    <dgm:pt modelId="{CED1B34F-40AD-4E97-8F53-EEA26D6AA071}" type="pres">
      <dgm:prSet presAssocID="{EA559F7F-61E9-47CA-84A2-521F349B4714}" presName="sibTrans"/>
      <dgm:spPr/>
      <dgm:t>
        <a:bodyPr/>
        <a:lstStyle/>
        <a:p/>
      </dgm:t>
    </dgm:pt>
    <dgm:pt modelId="{7F71D6CF-7DC9-4017-850A-7A317106884D}" type="pres">
      <dgm:prSet presAssocID="{016E39AE-37A5-4546-A220-AAEE445CDDE3}" presName="node" presStyleLbl="node1" presStyleIdx="6" presStyleCnt="10">
        <dgm:presLayoutVars>
          <dgm:bulletEnabled val="1"/>
        </dgm:presLayoutVars>
      </dgm:prSet>
      <dgm:spPr/>
      <dgm:t>
        <a:bodyPr/>
        <a:lstStyle/>
        <a:p>
          <a:endParaRPr lang="en-US"/>
        </a:p>
      </dgm:t>
    </dgm:pt>
    <dgm:pt modelId="{5ADF6AF5-F6F5-4E7A-BF05-EFF73839093A}" type="pres">
      <dgm:prSet presAssocID="{58CE50E7-2D94-47E7-8596-547B21E143F6}" presName="sibTrans"/>
      <dgm:spPr/>
      <dgm:t>
        <a:bodyPr/>
        <a:lstStyle/>
        <a:p/>
      </dgm:t>
    </dgm:pt>
    <dgm:pt modelId="{26E1EA1C-56AA-4E01-869F-486650442B93}" type="pres">
      <dgm:prSet presAssocID="{78CD4CE5-649A-483E-BDC1-A29B3F871C04}" presName="node" presStyleLbl="node1" presStyleIdx="7" presStyleCnt="10">
        <dgm:presLayoutVars>
          <dgm:bulletEnabled val="1"/>
        </dgm:presLayoutVars>
      </dgm:prSet>
      <dgm:spPr/>
      <dgm:t>
        <a:bodyPr/>
        <a:lstStyle/>
        <a:p>
          <a:endParaRPr lang="en-US"/>
        </a:p>
      </dgm:t>
    </dgm:pt>
    <dgm:pt modelId="{76E19351-B54E-4EC5-9A95-BB0A5416AE0B}" type="pres">
      <dgm:prSet presAssocID="{50746D68-9D6A-46C3-97E2-0E4B6A88E4FA}" presName="sibTrans"/>
      <dgm:spPr/>
      <dgm:t>
        <a:bodyPr/>
        <a:lstStyle/>
        <a:p/>
      </dgm:t>
    </dgm:pt>
    <dgm:pt modelId="{1FE20269-1F9E-4192-9BBE-AE0EB6C826B6}" type="pres">
      <dgm:prSet presAssocID="{297F31C8-711E-4CE4-A076-BB8929FD811D}" presName="node" presStyleLbl="node1" presStyleIdx="8" presStyleCnt="10">
        <dgm:presLayoutVars>
          <dgm:bulletEnabled val="1"/>
        </dgm:presLayoutVars>
      </dgm:prSet>
      <dgm:spPr/>
      <dgm:t>
        <a:bodyPr/>
        <a:lstStyle/>
        <a:p>
          <a:endParaRPr lang="en-US"/>
        </a:p>
      </dgm:t>
    </dgm:pt>
    <dgm:pt modelId="{23207030-89A1-484C-B05E-E53D2BD50F36}" type="pres">
      <dgm:prSet presAssocID="{7A5B3BE9-2A47-4A92-BEA4-664755ABB257}" presName="sibTrans"/>
      <dgm:spPr/>
      <dgm:t>
        <a:bodyPr/>
        <a:lstStyle/>
        <a:p/>
      </dgm:t>
    </dgm:pt>
    <dgm:pt modelId="{618ED70B-1487-40AA-8AF9-BE7D3B412B96}" type="pres">
      <dgm:prSet presAssocID="{06B9044D-543A-4147-9F5A-60E6D41EFAD5}" presName="node" presStyleLbl="node1" presStyleIdx="9" presStyleCnt="10">
        <dgm:presLayoutVars>
          <dgm:bulletEnabled val="1"/>
        </dgm:presLayoutVars>
      </dgm:prSet>
      <dgm:spPr/>
      <dgm:t>
        <a:bodyPr/>
        <a:lstStyle/>
        <a:p>
          <a:endParaRPr lang="en-US"/>
        </a:p>
      </dgm:t>
    </dgm:pt>
  </dgm:ptLst>
  <dgm:cxnLst>
    <dgm:cxn modelId="{25EAE964-C311-42FC-9A89-1C3AA2D1FDC8}" srcId="{68F58B98-B275-4D12-A4EB-D73CDE84216B}" destId="{3748038B-2071-419A-942D-0EDBF201477B}" srcOrd="0" destOrd="0" parTransId="{438AA5F6-7AD3-4F24-9B1B-688A1213EDD7}" sibTransId="{9DA48C2A-052F-4D0C-81A6-7249AF7B341E}"/>
    <dgm:cxn modelId="{B3D630CC-D7FB-4735-A00F-9F835E2543DF}" srcId="{68F58B98-B275-4D12-A4EB-D73CDE84216B}" destId="{F4FED9F9-59E2-4A83-84C7-83DF4BD3A362}" srcOrd="1" destOrd="0" parTransId="{F5AF74D9-6EF8-414F-81E9-281BB609EBB0}" sibTransId="{8986FA9F-9501-4E30-B0FB-E0307103F403}"/>
    <dgm:cxn modelId="{DB98D626-04BF-4BF5-9409-4F3FA883072C}" srcId="{68F58B98-B275-4D12-A4EB-D73CDE84216B}" destId="{63CCE30C-99A9-4D5F-9405-44F3AC8B017D}" srcOrd="2" destOrd="0" parTransId="{C16F4C58-2695-4661-B799-F7280FCD11D3}" sibTransId="{D90FE7AF-66A6-464A-A996-3CC9FDC18F04}"/>
    <dgm:cxn modelId="{65FB75CF-59B4-4B4A-8426-DDB57E3EA91B}" srcId="{68F58B98-B275-4D12-A4EB-D73CDE84216B}" destId="{CF99FD9A-53DC-440E-9587-683AF5E58B23}" srcOrd="3" destOrd="0" parTransId="{B7F353CA-0916-420B-9D43-4BA349950C31}" sibTransId="{BF93B210-6F9E-48B9-B6CA-A7F5A410F84D}"/>
    <dgm:cxn modelId="{1EEBF55F-7E07-4E86-8346-71EBFC758309}" srcId="{68F58B98-B275-4D12-A4EB-D73CDE84216B}" destId="{EE70E917-E9AE-49B3-B0C7-D530E8851B7A}" srcOrd="4" destOrd="0" parTransId="{9174D9C4-D385-45E3-B3DD-A32F594ADF8E}" sibTransId="{C430956A-8031-4457-B346-DD2663042600}"/>
    <dgm:cxn modelId="{93E57A32-8C8C-4362-9001-0FC9D542B7B7}" srcId="{68F58B98-B275-4D12-A4EB-D73CDE84216B}" destId="{511E0DBD-875F-4177-A7DE-8D3CDF734A4D}" srcOrd="5" destOrd="0" parTransId="{165F67D9-6410-476D-80B8-411ECE773BD9}" sibTransId="{EA559F7F-61E9-47CA-84A2-521F349B4714}"/>
    <dgm:cxn modelId="{41D591F0-D7A6-410A-804D-35D606B49B8E}" srcId="{68F58B98-B275-4D12-A4EB-D73CDE84216B}" destId="{016E39AE-37A5-4546-A220-AAEE445CDDE3}" srcOrd="6" destOrd="0" parTransId="{2E440155-B8CF-4512-BFE2-7792B5567125}" sibTransId="{58CE50E7-2D94-47E7-8596-547B21E143F6}"/>
    <dgm:cxn modelId="{EEB0E0AB-49B5-4DDB-9796-1F2D2CCD6D9F}" srcId="{68F58B98-B275-4D12-A4EB-D73CDE84216B}" destId="{78CD4CE5-649A-483E-BDC1-A29B3F871C04}" srcOrd="7" destOrd="0" parTransId="{1A6512BC-44BF-4DE6-AA58-D233575DD2BB}" sibTransId="{50746D68-9D6A-46C3-97E2-0E4B6A88E4FA}"/>
    <dgm:cxn modelId="{87BDBFE0-A95E-40DC-9361-DDBF697F662D}" srcId="{68F58B98-B275-4D12-A4EB-D73CDE84216B}" destId="{297F31C8-711E-4CE4-A076-BB8929FD811D}" srcOrd="8" destOrd="0" parTransId="{7A5144DE-C218-479D-AB63-328B845FE700}" sibTransId="{7A5B3BE9-2A47-4A92-BEA4-664755ABB257}"/>
    <dgm:cxn modelId="{66F643D6-D42A-4FF0-9F40-6521F796A78A}" srcId="{68F58B98-B275-4D12-A4EB-D73CDE84216B}" destId="{06B9044D-543A-4147-9F5A-60E6D41EFAD5}" srcOrd="9" destOrd="0" parTransId="{179E6216-E096-4384-921C-9D54225E060C}" sibTransId="{359FADC8-68EE-48C1-AFB1-F84489FAE0E7}"/>
    <dgm:cxn modelId="{F4D7C996-7521-4A76-A55D-6AD9A9B79CAA}" type="presOf" srcId="{68F58B98-B275-4D12-A4EB-D73CDE84216B}" destId="{DFBA35C0-06C4-49D5-BA87-400D374C0666}" srcOrd="0" destOrd="0" presId="urn:microsoft.com/office/officeart/2005/8/layout/default"/>
    <dgm:cxn modelId="{D057A60A-0CB0-4B65-8125-D7637A78076A}" type="presParOf" srcId="{DFBA35C0-06C4-49D5-BA87-400D374C0666}" destId="{560175C1-FCC3-43C4-BDDA-A94CE0C5CFB4}" srcOrd="0" destOrd="0" presId="urn:microsoft.com/office/officeart/2005/8/layout/default"/>
    <dgm:cxn modelId="{FEDF6DBE-D9FE-45EE-83AF-9B105F262172}" type="presOf" srcId="{3748038B-2071-419A-942D-0EDBF201477B}" destId="{560175C1-FCC3-43C4-BDDA-A94CE0C5CFB4}" srcOrd="0" destOrd="0" presId="urn:microsoft.com/office/officeart/2005/8/layout/default"/>
    <dgm:cxn modelId="{B018854A-4EB5-42A7-97FB-283D74BFD5DD}" type="presParOf" srcId="{DFBA35C0-06C4-49D5-BA87-400D374C0666}" destId="{E41C01D9-1C86-4CA8-BE13-DB92F93F6C77}" srcOrd="1" destOrd="0" presId="urn:microsoft.com/office/officeart/2005/8/layout/default"/>
    <dgm:cxn modelId="{7F0BEB62-6382-4F30-8B58-E3561A23E3CF}" type="presParOf" srcId="{DFBA35C0-06C4-49D5-BA87-400D374C0666}" destId="{35FECF7F-B2D9-42C9-B398-880B76FF2938}" srcOrd="2" destOrd="0" presId="urn:microsoft.com/office/officeart/2005/8/layout/default"/>
    <dgm:cxn modelId="{8857CB32-A34E-4491-AA21-B1E6DF03DAEB}" type="presOf" srcId="{F4FED9F9-59E2-4A83-84C7-83DF4BD3A362}" destId="{35FECF7F-B2D9-42C9-B398-880B76FF2938}" srcOrd="0" destOrd="0" presId="urn:microsoft.com/office/officeart/2005/8/layout/default"/>
    <dgm:cxn modelId="{8490AA71-F4ED-4A52-AD73-3D97C7442672}" type="presParOf" srcId="{DFBA35C0-06C4-49D5-BA87-400D374C0666}" destId="{02C2B7BB-3EE0-4E56-A7C4-DB1B7007C24D}" srcOrd="3" destOrd="0" presId="urn:microsoft.com/office/officeart/2005/8/layout/default"/>
    <dgm:cxn modelId="{5A147E44-FA5E-4C10-90F9-871075CA1AC8}" type="presParOf" srcId="{DFBA35C0-06C4-49D5-BA87-400D374C0666}" destId="{99510224-35DF-40BC-94FE-8804069D5DF3}" srcOrd="4" destOrd="0" presId="urn:microsoft.com/office/officeart/2005/8/layout/default"/>
    <dgm:cxn modelId="{A1FD7A09-622D-4C30-AD51-8EA7D6A7EAF8}" type="presOf" srcId="{63CCE30C-99A9-4D5F-9405-44F3AC8B017D}" destId="{99510224-35DF-40BC-94FE-8804069D5DF3}" srcOrd="0" destOrd="0" presId="urn:microsoft.com/office/officeart/2005/8/layout/default"/>
    <dgm:cxn modelId="{D6EA3257-7767-4F1A-A74F-4CBC1AEBDFF1}" type="presParOf" srcId="{DFBA35C0-06C4-49D5-BA87-400D374C0666}" destId="{F67DE7B1-2E0F-4CFB-994A-69CC6C414390}" srcOrd="5" destOrd="0" presId="urn:microsoft.com/office/officeart/2005/8/layout/default"/>
    <dgm:cxn modelId="{162101A9-20CD-4428-8892-065BACF01DA9}" type="presParOf" srcId="{DFBA35C0-06C4-49D5-BA87-400D374C0666}" destId="{2E5EAAF2-40F5-4B75-959F-1A580B149EF0}" srcOrd="6" destOrd="0" presId="urn:microsoft.com/office/officeart/2005/8/layout/default"/>
    <dgm:cxn modelId="{996FB777-6C3F-4850-A9DA-C37307058470}" type="presOf" srcId="{CF99FD9A-53DC-440E-9587-683AF5E58B23}" destId="{2E5EAAF2-40F5-4B75-959F-1A580B149EF0}" srcOrd="0" destOrd="0" presId="urn:microsoft.com/office/officeart/2005/8/layout/default"/>
    <dgm:cxn modelId="{7C95EBB3-0557-41FA-9247-471D13BA0D09}" type="presParOf" srcId="{DFBA35C0-06C4-49D5-BA87-400D374C0666}" destId="{4B96F482-7551-476D-B0C6-7959E18EA678}" srcOrd="7" destOrd="0" presId="urn:microsoft.com/office/officeart/2005/8/layout/default"/>
    <dgm:cxn modelId="{B036995D-AAD7-4FB2-B49A-CF419C81C39E}" type="presParOf" srcId="{DFBA35C0-06C4-49D5-BA87-400D374C0666}" destId="{DB0915D9-4609-4B6F-9D70-EC98F583FED4}" srcOrd="8" destOrd="0" presId="urn:microsoft.com/office/officeart/2005/8/layout/default"/>
    <dgm:cxn modelId="{54A8FE49-DD57-4CFC-9EF3-95F8B1096F8B}" type="presOf" srcId="{EE70E917-E9AE-49B3-B0C7-D530E8851B7A}" destId="{DB0915D9-4609-4B6F-9D70-EC98F583FED4}" srcOrd="0" destOrd="0" presId="urn:microsoft.com/office/officeart/2005/8/layout/default"/>
    <dgm:cxn modelId="{B2387CD5-ECCB-4083-9CAA-A5FDDBDDD6E1}" type="presParOf" srcId="{DFBA35C0-06C4-49D5-BA87-400D374C0666}" destId="{683C2B59-AA48-441D-8982-315DB8356052}" srcOrd="9" destOrd="0" presId="urn:microsoft.com/office/officeart/2005/8/layout/default"/>
    <dgm:cxn modelId="{03FC06AC-ADDA-4EFC-A63D-05AEFEE3393D}" type="presParOf" srcId="{DFBA35C0-06C4-49D5-BA87-400D374C0666}" destId="{501FCC75-0B4A-407E-9C1E-416A41A81574}" srcOrd="10" destOrd="0" presId="urn:microsoft.com/office/officeart/2005/8/layout/default"/>
    <dgm:cxn modelId="{2C7E9DB1-029B-41FE-ADFE-58AA29151E51}" type="presOf" srcId="{511E0DBD-875F-4177-A7DE-8D3CDF734A4D}" destId="{501FCC75-0B4A-407E-9C1E-416A41A81574}" srcOrd="0" destOrd="0" presId="urn:microsoft.com/office/officeart/2005/8/layout/default"/>
    <dgm:cxn modelId="{83FD753C-9D5F-4053-95C6-3768D54FFE1C}" type="presParOf" srcId="{DFBA35C0-06C4-49D5-BA87-400D374C0666}" destId="{CED1B34F-40AD-4E97-8F53-EEA26D6AA071}" srcOrd="11" destOrd="0" presId="urn:microsoft.com/office/officeart/2005/8/layout/default"/>
    <dgm:cxn modelId="{BB48F9E0-E807-4442-8532-82191476D08B}" type="presParOf" srcId="{DFBA35C0-06C4-49D5-BA87-400D374C0666}" destId="{7F71D6CF-7DC9-4017-850A-7A317106884D}" srcOrd="12" destOrd="0" presId="urn:microsoft.com/office/officeart/2005/8/layout/default"/>
    <dgm:cxn modelId="{7206EBF5-9388-418E-A7FB-9C02DF818558}" type="presOf" srcId="{016E39AE-37A5-4546-A220-AAEE445CDDE3}" destId="{7F71D6CF-7DC9-4017-850A-7A317106884D}" srcOrd="0" destOrd="0" presId="urn:microsoft.com/office/officeart/2005/8/layout/default"/>
    <dgm:cxn modelId="{B5DE8F59-8201-4049-A381-7BC7D52C9645}" type="presParOf" srcId="{DFBA35C0-06C4-49D5-BA87-400D374C0666}" destId="{5ADF6AF5-F6F5-4E7A-BF05-EFF73839093A}" srcOrd="13" destOrd="0" presId="urn:microsoft.com/office/officeart/2005/8/layout/default"/>
    <dgm:cxn modelId="{6BCE7CAD-0858-4F7C-BFAC-5E3100096FAE}" type="presParOf" srcId="{DFBA35C0-06C4-49D5-BA87-400D374C0666}" destId="{26E1EA1C-56AA-4E01-869F-486650442B93}" srcOrd="14" destOrd="0" presId="urn:microsoft.com/office/officeart/2005/8/layout/default"/>
    <dgm:cxn modelId="{485C9266-A9DA-4761-9B41-E5CE2DB1F37B}" type="presOf" srcId="{78CD4CE5-649A-483E-BDC1-A29B3F871C04}" destId="{26E1EA1C-56AA-4E01-869F-486650442B93}" srcOrd="0" destOrd="0" presId="urn:microsoft.com/office/officeart/2005/8/layout/default"/>
    <dgm:cxn modelId="{4E23F66F-07AC-4C20-9570-BFF7C28E111C}" type="presParOf" srcId="{DFBA35C0-06C4-49D5-BA87-400D374C0666}" destId="{76E19351-B54E-4EC5-9A95-BB0A5416AE0B}" srcOrd="15" destOrd="0" presId="urn:microsoft.com/office/officeart/2005/8/layout/default"/>
    <dgm:cxn modelId="{8E5F92A8-3AA2-4054-9976-89BD17C3C8C4}" type="presParOf" srcId="{DFBA35C0-06C4-49D5-BA87-400D374C0666}" destId="{1FE20269-1F9E-4192-9BBE-AE0EB6C826B6}" srcOrd="16" destOrd="0" presId="urn:microsoft.com/office/officeart/2005/8/layout/default"/>
    <dgm:cxn modelId="{B4236622-454A-4E8C-B47D-BE472C7A43B8}" type="presOf" srcId="{297F31C8-711E-4CE4-A076-BB8929FD811D}" destId="{1FE20269-1F9E-4192-9BBE-AE0EB6C826B6}" srcOrd="0" destOrd="0" presId="urn:microsoft.com/office/officeart/2005/8/layout/default"/>
    <dgm:cxn modelId="{4D896BD3-49E3-43D4-9713-5FCB7E55716E}" type="presParOf" srcId="{DFBA35C0-06C4-49D5-BA87-400D374C0666}" destId="{23207030-89A1-484C-B05E-E53D2BD50F36}" srcOrd="17" destOrd="0" presId="urn:microsoft.com/office/officeart/2005/8/layout/default"/>
    <dgm:cxn modelId="{8E4D3852-2A84-4263-9815-32ECDF3D4A96}" type="presParOf" srcId="{DFBA35C0-06C4-49D5-BA87-400D374C0666}" destId="{618ED70B-1487-40AA-8AF9-BE7D3B412B96}" srcOrd="18" destOrd="0" presId="urn:microsoft.com/office/officeart/2005/8/layout/default"/>
    <dgm:cxn modelId="{0A1ADF9B-03B7-40B1-B17A-38892B39D17D}" type="presOf" srcId="{06B9044D-543A-4147-9F5A-60E6D41EFAD5}" destId="{618ED70B-1487-40AA-8AF9-BE7D3B412B96}" srcOrd="0" destOrd="0" presId="urn:microsoft.com/office/officeart/2005/8/layout/default"/>
  </dgm:cxnLst>
  <dgm:bg/>
  <dgm:whole/>
  <dgm:extLst>
    <a:ext uri="http://schemas.microsoft.com/office/drawing/2008/diagram">
      <dsp:dataModelExt xmlns:dsp="http://schemas.microsoft.com/office/drawing/2008/diagram" relId="rId3" minVer="http://schemas.openxmlformats.org/drawingml/2006/main"/>
    </a:ext>
  </dgm:extLst>
</dgm:dataModel>
</file>

<file path=ppt/diagrams/data3.xml><?xml version="1.0" encoding="utf-8"?>
<dgm:dataModel xmlns:a="http://schemas.openxmlformats.org/drawingml/2006/main" xmlns:r="http://schemas.openxmlformats.org/officeDocument/2006/relationships" xmlns:dgm="http://schemas.openxmlformats.org/drawingml/2006/diagram">
  <dgm:ptLst>
    <dgm:pt modelId="{54E81001-0BAB-674C-89CD-4222CCD03FB5}" type="doc">
      <dgm:prSet loTypeId="urn:microsoft.com/office/officeart/2005/8/layout/hProcess11" loCatId="" qsTypeId="urn:microsoft.com/office/officeart/2005/8/quickstyle/simple1" qsCatId="simple" csTypeId="urn:microsoft.com/office/officeart/2005/8/colors/accent1_2" csCatId="accent1" phldr="1"/>
      <dgm:spPr/>
      <dgm:t>
        <a:bodyPr/>
        <a:lstStyle/>
        <a:p>
          <a:endParaRPr lang="en-US"/>
        </a:p>
      </dgm:t>
    </dgm:pt>
    <dgm:pt modelId="{73F5371B-B852-1745-9EA2-E28A7B3CF5C8}" type="parTrans" cxnId="{7CE6D778-7DCF-41F9-82D6-F4F4AFFFA421}">
      <dgm:prSet/>
      <dgm:spPr/>
      <dgm:t>
        <a:bodyPr/>
        <a:lstStyle/>
        <a:p>
          <a:endParaRPr lang="en-US"/>
        </a:p>
      </dgm:t>
    </dgm:pt>
    <dgm:pt modelId="{7DB17709-CD8A-5344-97E8-DDB004BC081A}">
      <dgm:prSet phldrT="[Text]"/>
      <dgm:spPr/>
      <dgm:t>
        <a:bodyPr/>
        <a:lstStyle/>
        <a:p>
          <a:r>
            <a:rPr lang="en-US" b="1"/>
            <a:t>2004 </a:t>
          </a:r>
        </a:p>
        <a:p>
          <a:r>
            <a:rPr lang="en-US" b="1"/>
            <a:t>$455/week Overtime Rule</a:t>
          </a:r>
        </a:p>
      </dgm:t>
    </dgm:pt>
    <dgm:pt modelId="{60800748-22BE-3745-9B5C-2456878641A4}" type="sibTrans" cxnId="{7CE6D778-7DCF-41F9-82D6-F4F4AFFFA421}">
      <dgm:prSet/>
      <dgm:spPr/>
      <dgm:t>
        <a:bodyPr/>
        <a:lstStyle/>
        <a:p>
          <a:endParaRPr lang="en-US"/>
        </a:p>
      </dgm:t>
    </dgm:pt>
    <dgm:pt modelId="{B6FA0351-EC8E-8E46-9E6B-ADE548660F44}" type="parTrans" cxnId="{87261DF2-E6B4-4379-B9D4-E599CC143787}">
      <dgm:prSet/>
      <dgm:spPr/>
      <dgm:t>
        <a:bodyPr/>
        <a:lstStyle/>
        <a:p>
          <a:endParaRPr lang="en-US"/>
        </a:p>
      </dgm:t>
    </dgm:pt>
    <dgm:pt modelId="{F746B44C-DA62-DE46-83E4-2BF3B2BC23A0}">
      <dgm:prSet phldrT="[Text]"/>
      <dgm:spPr/>
      <dgm:t>
        <a:bodyPr/>
        <a:lstStyle/>
        <a:p>
          <a:r>
            <a:rPr lang="en-US" b="1"/>
            <a:t>March 2014</a:t>
          </a:r>
        </a:p>
        <a:p>
          <a:r>
            <a:rPr lang="en-US" b="1"/>
            <a:t>Obama Directive to DOL to Update Rule</a:t>
          </a:r>
        </a:p>
      </dgm:t>
    </dgm:pt>
    <dgm:pt modelId="{7D0BA054-995A-7F47-A58C-D9D05DE3FFB2}" type="sibTrans" cxnId="{87261DF2-E6B4-4379-B9D4-E599CC143787}">
      <dgm:prSet/>
      <dgm:spPr/>
      <dgm:t>
        <a:bodyPr/>
        <a:lstStyle/>
        <a:p>
          <a:endParaRPr lang="en-US"/>
        </a:p>
      </dgm:t>
    </dgm:pt>
    <dgm:pt modelId="{A75B3743-AD50-CD44-A5AD-BF1F6F0F8D44}" type="parTrans" cxnId="{1F907E66-8FBD-4FBF-B5AA-67F8BBE748B5}">
      <dgm:prSet/>
      <dgm:spPr/>
      <dgm:t>
        <a:bodyPr/>
        <a:lstStyle/>
        <a:p>
          <a:endParaRPr lang="en-US"/>
        </a:p>
      </dgm:t>
    </dgm:pt>
    <dgm:pt modelId="{6863454E-8CAA-5A45-ABE6-644C9C6EADC2}">
      <dgm:prSet phldrT="[Text]"/>
      <dgm:spPr/>
      <dgm:t>
        <a:bodyPr/>
        <a:lstStyle/>
        <a:p>
          <a:r>
            <a:rPr lang="en-US" b="1"/>
            <a:t>June 2015 Proposed Rule Published</a:t>
          </a:r>
        </a:p>
      </dgm:t>
    </dgm:pt>
    <dgm:pt modelId="{0EEDABDD-82C2-BE44-9404-C098DD636BB7}" type="sibTrans" cxnId="{1F907E66-8FBD-4FBF-B5AA-67F8BBE748B5}">
      <dgm:prSet/>
      <dgm:spPr/>
      <dgm:t>
        <a:bodyPr/>
        <a:lstStyle/>
        <a:p>
          <a:endParaRPr lang="en-US"/>
        </a:p>
      </dgm:t>
    </dgm:pt>
    <dgm:pt modelId="{AEA4DEBE-444C-2247-ABB5-EF96551E5E5B}" type="parTrans" cxnId="{CCF743F3-0255-40AF-B58E-BD9951658744}">
      <dgm:prSet/>
      <dgm:spPr/>
      <dgm:t>
        <a:bodyPr/>
        <a:lstStyle/>
        <a:p>
          <a:endParaRPr lang="en-US"/>
        </a:p>
      </dgm:t>
    </dgm:pt>
    <dgm:pt modelId="{14F5DAAF-8493-5449-80BC-4A73E588272D}">
      <dgm:prSet/>
      <dgm:spPr/>
      <dgm:t>
        <a:bodyPr/>
        <a:lstStyle/>
        <a:p>
          <a:r>
            <a:rPr lang="en-US" b="1"/>
            <a:t>May 2016</a:t>
          </a:r>
        </a:p>
        <a:p>
          <a:r>
            <a:rPr lang="en-US" b="1"/>
            <a:t>Final Rule Published</a:t>
          </a:r>
        </a:p>
        <a:p>
          <a:r>
            <a:rPr lang="en-US" b="1"/>
            <a:t>To Be Eff. </a:t>
          </a:r>
        </a:p>
        <a:p>
          <a:r>
            <a:rPr lang="en-US" b="1"/>
            <a:t>Dec 1, 2016</a:t>
          </a:r>
        </a:p>
      </dgm:t>
    </dgm:pt>
    <dgm:pt modelId="{81F3239A-69A1-844B-9B4C-421C13D89F2F}" type="sibTrans" cxnId="{CCF743F3-0255-40AF-B58E-BD9951658744}">
      <dgm:prSet/>
      <dgm:spPr/>
      <dgm:t>
        <a:bodyPr/>
        <a:lstStyle/>
        <a:p>
          <a:endParaRPr lang="en-US"/>
        </a:p>
      </dgm:t>
    </dgm:pt>
    <dgm:pt modelId="{6F791872-04E7-FE48-878B-D680047A55AC}" type="pres">
      <dgm:prSet presAssocID="{54E81001-0BAB-674C-89CD-4222CCD03FB5}" presName="Name0">
        <dgm:presLayoutVars>
          <dgm:dir/>
          <dgm:resizeHandles val="exact"/>
        </dgm:presLayoutVars>
      </dgm:prSet>
      <dgm:spPr/>
      <dgm:t>
        <a:bodyPr/>
        <a:lstStyle/>
        <a:p>
          <a:endParaRPr lang="en-US"/>
        </a:p>
      </dgm:t>
    </dgm:pt>
    <dgm:pt modelId="{009AF5E8-2C0E-3A47-B4A8-513D822B7FEF}" type="pres">
      <dgm:prSet presAssocID="{54E81001-0BAB-674C-89CD-4222CCD03FB5}" presName="arrow" presStyleLbl="bgShp" presStyleCnt="1"/>
      <dgm:spPr/>
      <dgm:t>
        <a:bodyPr/>
        <a:lstStyle/>
        <a:p/>
      </dgm:t>
    </dgm:pt>
    <dgm:pt modelId="{A0FB7E95-1BE1-5E4F-A0DC-205E11AB0719}" type="pres">
      <dgm:prSet presAssocID="{54E81001-0BAB-674C-89CD-4222CCD03FB5}" presName="points"/>
      <dgm:spPr/>
      <dgm:t>
        <a:bodyPr/>
        <a:lstStyle/>
        <a:p/>
      </dgm:t>
    </dgm:pt>
    <dgm:pt modelId="{25D22485-FF70-974E-9016-4A3A8B10F1AB}" type="pres">
      <dgm:prSet presAssocID="{7DB17709-CD8A-5344-97E8-DDB004BC081A}" presName="compositeA"/>
      <dgm:spPr/>
      <dgm:t>
        <a:bodyPr/>
        <a:lstStyle/>
        <a:p/>
      </dgm:t>
    </dgm:pt>
    <dgm:pt modelId="{8F1F99DB-C5C6-C349-8959-1AD7150D438F}" type="pres">
      <dgm:prSet presAssocID="{7DB17709-CD8A-5344-97E8-DDB004BC081A}" presName="textA" presStyleLbl="revTx" presStyleCnt="4">
        <dgm:presLayoutVars>
          <dgm:bulletEnabled val="1"/>
        </dgm:presLayoutVars>
      </dgm:prSet>
      <dgm:spPr/>
      <dgm:t>
        <a:bodyPr/>
        <a:lstStyle/>
        <a:p>
          <a:endParaRPr lang="en-US"/>
        </a:p>
      </dgm:t>
    </dgm:pt>
    <dgm:pt modelId="{A5585814-C8F2-3347-9580-5C3168AFE802}" type="pres">
      <dgm:prSet presAssocID="{7DB17709-CD8A-5344-97E8-DDB004BC081A}" presName="circleA" presStyleLbl="node1" presStyleCnt="4"/>
      <dgm:spPr/>
      <dgm:t>
        <a:bodyPr/>
        <a:lstStyle/>
        <a:p/>
      </dgm:t>
    </dgm:pt>
    <dgm:pt modelId="{18B7F44B-18DA-9F4C-AC3E-EFDE583993A9}" type="pres">
      <dgm:prSet presAssocID="{7DB17709-CD8A-5344-97E8-DDB004BC081A}" presName="spaceA"/>
      <dgm:spPr/>
      <dgm:t>
        <a:bodyPr/>
        <a:lstStyle/>
        <a:p/>
      </dgm:t>
    </dgm:pt>
    <dgm:pt modelId="{DFADEB85-0ACB-C54B-90B4-E7090ED4ED18}" type="pres">
      <dgm:prSet presAssocID="{60800748-22BE-3745-9B5C-2456878641A4}" presName="space"/>
      <dgm:spPr/>
      <dgm:t>
        <a:bodyPr/>
        <a:lstStyle/>
        <a:p/>
      </dgm:t>
    </dgm:pt>
    <dgm:pt modelId="{15E608A2-03AE-0A46-8BDA-60BE971DB143}" type="pres">
      <dgm:prSet presAssocID="{F746B44C-DA62-DE46-83E4-2BF3B2BC23A0}" presName="compositeB"/>
      <dgm:spPr/>
      <dgm:t>
        <a:bodyPr/>
        <a:lstStyle/>
        <a:p/>
      </dgm:t>
    </dgm:pt>
    <dgm:pt modelId="{1DA33E18-A8CE-494E-9F46-2F2E81A5D39E}" type="pres">
      <dgm:prSet presAssocID="{F746B44C-DA62-DE46-83E4-2BF3B2BC23A0}" presName="textB" presStyleLbl="revTx" presStyleIdx="1" presStyleCnt="4">
        <dgm:presLayoutVars>
          <dgm:bulletEnabled val="1"/>
        </dgm:presLayoutVars>
      </dgm:prSet>
      <dgm:spPr/>
      <dgm:t>
        <a:bodyPr/>
        <a:lstStyle/>
        <a:p>
          <a:endParaRPr lang="en-US"/>
        </a:p>
      </dgm:t>
    </dgm:pt>
    <dgm:pt modelId="{8580BC30-7CF3-B442-BE81-26D1A8F54926}" type="pres">
      <dgm:prSet presAssocID="{F746B44C-DA62-DE46-83E4-2BF3B2BC23A0}" presName="circleB" presStyleLbl="node1" presStyleIdx="1" presStyleCnt="4"/>
      <dgm:spPr/>
      <dgm:t>
        <a:bodyPr/>
        <a:lstStyle/>
        <a:p/>
      </dgm:t>
    </dgm:pt>
    <dgm:pt modelId="{F079D031-6425-9B48-81AA-43DA540C8C89}" type="pres">
      <dgm:prSet presAssocID="{F746B44C-DA62-DE46-83E4-2BF3B2BC23A0}" presName="spaceB"/>
      <dgm:spPr/>
      <dgm:t>
        <a:bodyPr/>
        <a:lstStyle/>
        <a:p/>
      </dgm:t>
    </dgm:pt>
    <dgm:pt modelId="{899F6E5B-FAD2-8143-AEF4-9C990B87BDCE}" type="pres">
      <dgm:prSet presAssocID="{7D0BA054-995A-7F47-A58C-D9D05DE3FFB2}" presName="space"/>
      <dgm:spPr/>
      <dgm:t>
        <a:bodyPr/>
        <a:lstStyle/>
        <a:p/>
      </dgm:t>
    </dgm:pt>
    <dgm:pt modelId="{21944DAA-24DE-EB4F-9F5F-5DC4BD24BA6D}" type="pres">
      <dgm:prSet presAssocID="{6863454E-8CAA-5A45-ABE6-644C9C6EADC2}" presName="compositeA"/>
      <dgm:spPr/>
      <dgm:t>
        <a:bodyPr/>
        <a:lstStyle/>
        <a:p/>
      </dgm:t>
    </dgm:pt>
    <dgm:pt modelId="{62312776-D29A-A24D-AB53-0D0E3A819ADA}" type="pres">
      <dgm:prSet presAssocID="{6863454E-8CAA-5A45-ABE6-644C9C6EADC2}" presName="textA" presStyleLbl="revTx" presStyleIdx="2" presStyleCnt="4">
        <dgm:presLayoutVars>
          <dgm:bulletEnabled val="1"/>
        </dgm:presLayoutVars>
      </dgm:prSet>
      <dgm:spPr/>
      <dgm:t>
        <a:bodyPr/>
        <a:lstStyle/>
        <a:p>
          <a:endParaRPr lang="en-US"/>
        </a:p>
      </dgm:t>
    </dgm:pt>
    <dgm:pt modelId="{021C76E1-895C-8E41-BEC0-4008D1B7EF81}" type="pres">
      <dgm:prSet presAssocID="{6863454E-8CAA-5A45-ABE6-644C9C6EADC2}" presName="circleA" presStyleLbl="node1" presStyleIdx="2" presStyleCnt="4"/>
      <dgm:spPr/>
      <dgm:t>
        <a:bodyPr/>
        <a:lstStyle/>
        <a:p/>
      </dgm:t>
    </dgm:pt>
    <dgm:pt modelId="{B36CC2C5-501F-AE4F-8124-0BDCE48C5811}" type="pres">
      <dgm:prSet presAssocID="{6863454E-8CAA-5A45-ABE6-644C9C6EADC2}" presName="spaceA"/>
      <dgm:spPr/>
      <dgm:t>
        <a:bodyPr/>
        <a:lstStyle/>
        <a:p/>
      </dgm:t>
    </dgm:pt>
    <dgm:pt modelId="{679730D6-8F0F-EC4D-ADE8-F6E683704E73}" type="pres">
      <dgm:prSet presAssocID="{0EEDABDD-82C2-BE44-9404-C098DD636BB7}" presName="space"/>
      <dgm:spPr/>
      <dgm:t>
        <a:bodyPr/>
        <a:lstStyle/>
        <a:p/>
      </dgm:t>
    </dgm:pt>
    <dgm:pt modelId="{FF3A98D4-62EF-344F-8870-87F6098E4DE9}" type="pres">
      <dgm:prSet presAssocID="{14F5DAAF-8493-5449-80BC-4A73E588272D}" presName="compositeB"/>
      <dgm:spPr/>
      <dgm:t>
        <a:bodyPr/>
        <a:lstStyle/>
        <a:p/>
      </dgm:t>
    </dgm:pt>
    <dgm:pt modelId="{53D3A1FD-63DE-DB43-8217-592455068B16}" type="pres">
      <dgm:prSet presAssocID="{14F5DAAF-8493-5449-80BC-4A73E588272D}" presName="textB" presStyleLbl="revTx" presStyleIdx="3" presStyleCnt="4">
        <dgm:presLayoutVars>
          <dgm:bulletEnabled val="1"/>
        </dgm:presLayoutVars>
      </dgm:prSet>
      <dgm:spPr/>
      <dgm:t>
        <a:bodyPr/>
        <a:lstStyle/>
        <a:p>
          <a:endParaRPr lang="en-US"/>
        </a:p>
      </dgm:t>
    </dgm:pt>
    <dgm:pt modelId="{2FAE71F2-4138-FD40-87DB-D4E1EDA7F9AB}" type="pres">
      <dgm:prSet presAssocID="{14F5DAAF-8493-5449-80BC-4A73E588272D}" presName="circleB" presStyleLbl="node1" presStyleIdx="3" presStyleCnt="4"/>
      <dgm:spPr/>
      <dgm:t>
        <a:bodyPr/>
        <a:lstStyle/>
        <a:p/>
      </dgm:t>
    </dgm:pt>
    <dgm:pt modelId="{72892AC5-BB40-9048-8680-511DEC4567BF}" type="pres">
      <dgm:prSet presAssocID="{14F5DAAF-8493-5449-80BC-4A73E588272D}" presName="spaceB"/>
      <dgm:spPr/>
      <dgm:t>
        <a:bodyPr/>
        <a:lstStyle/>
        <a:p/>
      </dgm:t>
    </dgm:pt>
  </dgm:ptLst>
  <dgm:cxnLst>
    <dgm:cxn modelId="{7CE6D778-7DCF-41F9-82D6-F4F4AFFFA421}" srcId="{54E81001-0BAB-674C-89CD-4222CCD03FB5}" destId="{7DB17709-CD8A-5344-97E8-DDB004BC081A}" srcOrd="0" destOrd="0" parTransId="{73F5371B-B852-1745-9EA2-E28A7B3CF5C8}" sibTransId="{60800748-22BE-3745-9B5C-2456878641A4}"/>
    <dgm:cxn modelId="{87261DF2-E6B4-4379-B9D4-E599CC143787}" srcId="{54E81001-0BAB-674C-89CD-4222CCD03FB5}" destId="{F746B44C-DA62-DE46-83E4-2BF3B2BC23A0}" srcOrd="1" destOrd="0" parTransId="{B6FA0351-EC8E-8E46-9E6B-ADE548660F44}" sibTransId="{7D0BA054-995A-7F47-A58C-D9D05DE3FFB2}"/>
    <dgm:cxn modelId="{1F907E66-8FBD-4FBF-B5AA-67F8BBE748B5}" srcId="{54E81001-0BAB-674C-89CD-4222CCD03FB5}" destId="{6863454E-8CAA-5A45-ABE6-644C9C6EADC2}" srcOrd="2" destOrd="0" parTransId="{A75B3743-AD50-CD44-A5AD-BF1F6F0F8D44}" sibTransId="{0EEDABDD-82C2-BE44-9404-C098DD636BB7}"/>
    <dgm:cxn modelId="{CCF743F3-0255-40AF-B58E-BD9951658744}" srcId="{54E81001-0BAB-674C-89CD-4222CCD03FB5}" destId="{14F5DAAF-8493-5449-80BC-4A73E588272D}" srcOrd="3" destOrd="0" parTransId="{AEA4DEBE-444C-2247-ABB5-EF96551E5E5B}" sibTransId="{81F3239A-69A1-844B-9B4C-421C13D89F2F}"/>
    <dgm:cxn modelId="{A5092CBE-8501-4951-A2BA-25EA249950E7}" type="presOf" srcId="{54E81001-0BAB-674C-89CD-4222CCD03FB5}" destId="{6F791872-04E7-FE48-878B-D680047A55AC}" srcOrd="0" destOrd="0" presId="urn:microsoft.com/office/officeart/2005/8/layout/hProcess11"/>
    <dgm:cxn modelId="{3BFFC121-FC32-4302-A9B6-2A46250C40BC}" type="presParOf" srcId="{6F791872-04E7-FE48-878B-D680047A55AC}" destId="{009AF5E8-2C0E-3A47-B4A8-513D822B7FEF}" srcOrd="0" destOrd="0" presId="urn:microsoft.com/office/officeart/2005/8/layout/hProcess11"/>
    <dgm:cxn modelId="{C8743E14-D325-4CF6-882E-A7B46128F0AC}" type="presParOf" srcId="{6F791872-04E7-FE48-878B-D680047A55AC}" destId="{A0FB7E95-1BE1-5E4F-A0DC-205E11AB0719}" srcOrd="1" destOrd="0" presId="urn:microsoft.com/office/officeart/2005/8/layout/hProcess11"/>
    <dgm:cxn modelId="{3167D9B1-176D-448B-9F96-4AEEDC81500E}" type="presParOf" srcId="{A0FB7E95-1BE1-5E4F-A0DC-205E11AB0719}" destId="{25D22485-FF70-974E-9016-4A3A8B10F1AB}" srcOrd="0" destOrd="0" presId="urn:microsoft.com/office/officeart/2005/8/layout/hProcess11"/>
    <dgm:cxn modelId="{B7E6013C-2457-4279-A322-F431E8FB0B3C}" type="presParOf" srcId="{25D22485-FF70-974E-9016-4A3A8B10F1AB}" destId="{8F1F99DB-C5C6-C349-8959-1AD7150D438F}" srcOrd="0" destOrd="0" presId="urn:microsoft.com/office/officeart/2005/8/layout/hProcess11"/>
    <dgm:cxn modelId="{5615B8F2-6252-414C-9E50-555B6C022B72}" type="presOf" srcId="{7DB17709-CD8A-5344-97E8-DDB004BC081A}" destId="{8F1F99DB-C5C6-C349-8959-1AD7150D438F}" srcOrd="0" destOrd="0" presId="urn:microsoft.com/office/officeart/2005/8/layout/hProcess11"/>
    <dgm:cxn modelId="{55C3E949-CF3C-4B61-A0C5-D6777BC642A0}" type="presParOf" srcId="{25D22485-FF70-974E-9016-4A3A8B10F1AB}" destId="{A5585814-C8F2-3347-9580-5C3168AFE802}" srcOrd="1" destOrd="0" presId="urn:microsoft.com/office/officeart/2005/8/layout/hProcess11"/>
    <dgm:cxn modelId="{20AA2ED3-3996-45E6-9833-89E2F21BA66F}" type="presParOf" srcId="{25D22485-FF70-974E-9016-4A3A8B10F1AB}" destId="{18B7F44B-18DA-9F4C-AC3E-EFDE583993A9}" srcOrd="2" destOrd="0" presId="urn:microsoft.com/office/officeart/2005/8/layout/hProcess11"/>
    <dgm:cxn modelId="{2A1A61D3-2A26-46BA-920F-91D827F3CBA4}" type="presParOf" srcId="{A0FB7E95-1BE1-5E4F-A0DC-205E11AB0719}" destId="{DFADEB85-0ACB-C54B-90B4-E7090ED4ED18}" srcOrd="1" destOrd="0" presId="urn:microsoft.com/office/officeart/2005/8/layout/hProcess11"/>
    <dgm:cxn modelId="{060A4CEA-F923-4224-B27B-686D72E87F3B}" type="presParOf" srcId="{A0FB7E95-1BE1-5E4F-A0DC-205E11AB0719}" destId="{15E608A2-03AE-0A46-8BDA-60BE971DB143}" srcOrd="2" destOrd="0" presId="urn:microsoft.com/office/officeart/2005/8/layout/hProcess11"/>
    <dgm:cxn modelId="{0296E0CC-3E52-4DCD-88A2-03CE49E60D2B}" type="presParOf" srcId="{15E608A2-03AE-0A46-8BDA-60BE971DB143}" destId="{1DA33E18-A8CE-494E-9F46-2F2E81A5D39E}" srcOrd="0" destOrd="0" presId="urn:microsoft.com/office/officeart/2005/8/layout/hProcess11"/>
    <dgm:cxn modelId="{C13BC4EC-9914-4EE6-80C1-6B7B89F519A3}" type="presOf" srcId="{F746B44C-DA62-DE46-83E4-2BF3B2BC23A0}" destId="{1DA33E18-A8CE-494E-9F46-2F2E81A5D39E}" srcOrd="0" destOrd="0" presId="urn:microsoft.com/office/officeart/2005/8/layout/hProcess11"/>
    <dgm:cxn modelId="{435D5E8D-A271-4A63-AB5C-B1719C7763C7}" type="presParOf" srcId="{15E608A2-03AE-0A46-8BDA-60BE971DB143}" destId="{8580BC30-7CF3-B442-BE81-26D1A8F54926}" srcOrd="1" destOrd="0" presId="urn:microsoft.com/office/officeart/2005/8/layout/hProcess11"/>
    <dgm:cxn modelId="{5144C849-77E5-469A-9685-5AB0250FD361}" type="presParOf" srcId="{15E608A2-03AE-0A46-8BDA-60BE971DB143}" destId="{F079D031-6425-9B48-81AA-43DA540C8C89}" srcOrd="2" destOrd="0" presId="urn:microsoft.com/office/officeart/2005/8/layout/hProcess11"/>
    <dgm:cxn modelId="{AC2B3A32-DCA8-41F7-9018-0B84D1B82691}" type="presParOf" srcId="{A0FB7E95-1BE1-5E4F-A0DC-205E11AB0719}" destId="{899F6E5B-FAD2-8143-AEF4-9C990B87BDCE}" srcOrd="3" destOrd="0" presId="urn:microsoft.com/office/officeart/2005/8/layout/hProcess11"/>
    <dgm:cxn modelId="{145B4C40-8CB6-404F-83E0-67E415823CE8}" type="presParOf" srcId="{A0FB7E95-1BE1-5E4F-A0DC-205E11AB0719}" destId="{21944DAA-24DE-EB4F-9F5F-5DC4BD24BA6D}" srcOrd="4" destOrd="0" presId="urn:microsoft.com/office/officeart/2005/8/layout/hProcess11"/>
    <dgm:cxn modelId="{B69455CD-A266-42F8-BCCC-55CDEFE44610}" type="presParOf" srcId="{21944DAA-24DE-EB4F-9F5F-5DC4BD24BA6D}" destId="{62312776-D29A-A24D-AB53-0D0E3A819ADA}" srcOrd="0" destOrd="0" presId="urn:microsoft.com/office/officeart/2005/8/layout/hProcess11"/>
    <dgm:cxn modelId="{A571F816-F60B-40E8-9D98-77C731A461DD}" type="presOf" srcId="{6863454E-8CAA-5A45-ABE6-644C9C6EADC2}" destId="{62312776-D29A-A24D-AB53-0D0E3A819ADA}" srcOrd="0" destOrd="0" presId="urn:microsoft.com/office/officeart/2005/8/layout/hProcess11"/>
    <dgm:cxn modelId="{EE3C7A8D-C4F9-41C5-AB15-7640E53E200E}" type="presParOf" srcId="{21944DAA-24DE-EB4F-9F5F-5DC4BD24BA6D}" destId="{021C76E1-895C-8E41-BEC0-4008D1B7EF81}" srcOrd="1" destOrd="0" presId="urn:microsoft.com/office/officeart/2005/8/layout/hProcess11"/>
    <dgm:cxn modelId="{C8C871BC-7794-47BD-903C-4335B031C381}" type="presParOf" srcId="{21944DAA-24DE-EB4F-9F5F-5DC4BD24BA6D}" destId="{B36CC2C5-501F-AE4F-8124-0BDCE48C5811}" srcOrd="2" destOrd="0" presId="urn:microsoft.com/office/officeart/2005/8/layout/hProcess11"/>
    <dgm:cxn modelId="{624A454F-BDC7-44F2-BAE1-E1A66F62E36A}" type="presParOf" srcId="{A0FB7E95-1BE1-5E4F-A0DC-205E11AB0719}" destId="{679730D6-8F0F-EC4D-ADE8-F6E683704E73}" srcOrd="5" destOrd="0" presId="urn:microsoft.com/office/officeart/2005/8/layout/hProcess11"/>
    <dgm:cxn modelId="{1026D79E-38BE-4BE5-B76E-7AF1E77515AF}" type="presParOf" srcId="{A0FB7E95-1BE1-5E4F-A0DC-205E11AB0719}" destId="{FF3A98D4-62EF-344F-8870-87F6098E4DE9}" srcOrd="6" destOrd="0" presId="urn:microsoft.com/office/officeart/2005/8/layout/hProcess11"/>
    <dgm:cxn modelId="{AFBF4383-4AFC-42BD-9865-D25A93E4BD12}" type="presParOf" srcId="{FF3A98D4-62EF-344F-8870-87F6098E4DE9}" destId="{53D3A1FD-63DE-DB43-8217-592455068B16}" srcOrd="0" destOrd="0" presId="urn:microsoft.com/office/officeart/2005/8/layout/hProcess11"/>
    <dgm:cxn modelId="{D5994627-F41F-41B4-8B0B-B1780D47E236}" type="presOf" srcId="{14F5DAAF-8493-5449-80BC-4A73E588272D}" destId="{53D3A1FD-63DE-DB43-8217-592455068B16}" srcOrd="0" destOrd="0" presId="urn:microsoft.com/office/officeart/2005/8/layout/hProcess11"/>
    <dgm:cxn modelId="{95A3B395-A44E-4FBC-9AE7-5250A53011F7}" type="presParOf" srcId="{FF3A98D4-62EF-344F-8870-87F6098E4DE9}" destId="{2FAE71F2-4138-FD40-87DB-D4E1EDA7F9AB}" srcOrd="1" destOrd="0" presId="urn:microsoft.com/office/officeart/2005/8/layout/hProcess11"/>
    <dgm:cxn modelId="{881C7F79-E353-44B3-9756-EA71004B799E}" type="presParOf" srcId="{FF3A98D4-62EF-344F-8870-87F6098E4DE9}" destId="{72892AC5-BB40-9048-8680-511DEC4567BF}" srcOrd="2" destOrd="0" presId="urn:microsoft.com/office/officeart/2005/8/layout/hProcess11"/>
  </dgm:cxnLst>
  <dgm:bg/>
  <dgm:whole/>
  <dgm:extLst>
    <a:ext uri="http://schemas.microsoft.com/office/drawing/2008/diagram">
      <dsp:dataModelExt xmlns:dsp="http://schemas.microsoft.com/office/drawing/2008/diagram" relId="rId3" minVer="http://schemas.openxmlformats.org/drawingml/2006/main"/>
    </a:ext>
  </dgm:extLst>
</dgm:dataModel>
</file>

<file path=ppt/diagrams/data4.xml><?xml version="1.0" encoding="utf-8"?>
<dgm:dataModel xmlns:a="http://schemas.openxmlformats.org/drawingml/2006/main" xmlns:r="http://schemas.openxmlformats.org/officeDocument/2006/relationships" xmlns:dgm="http://schemas.openxmlformats.org/drawingml/2006/diagram">
  <dgm:ptLst>
    <dgm:pt modelId="{C2FB8B63-4270-B549-A786-CBAEBE0AD53D}" type="doc">
      <dgm:prSet loTypeId="urn:microsoft.com/office/officeart/2005/8/layout/hList1" loCatId="" qsTypeId="urn:microsoft.com/office/officeart/2005/8/quickstyle/simple1" qsCatId="simple" csTypeId="urn:microsoft.com/office/officeart/2005/8/colors/accent1_2" csCatId="accent1" phldr="1"/>
      <dgm:spPr/>
      <dgm:t>
        <a:bodyPr/>
        <a:lstStyle/>
        <a:p>
          <a:endParaRPr lang="en-US"/>
        </a:p>
      </dgm:t>
    </dgm:pt>
    <dgm:pt modelId="{B6291EF9-6A76-8749-A364-080A5FF475B5}" type="parTrans" cxnId="{B5A08FED-0A69-4DEE-A11B-264580B127DB}">
      <dgm:prSet/>
      <dgm:spPr/>
      <dgm:t>
        <a:bodyPr/>
        <a:lstStyle/>
        <a:p>
          <a:endParaRPr lang="en-US"/>
        </a:p>
      </dgm:t>
    </dgm:pt>
    <dgm:pt modelId="{1798152F-C87C-0F40-AB82-9868452B4415}">
      <dgm:prSet phldrT="[Text]"/>
      <dgm:spPr/>
      <dgm:t>
        <a:bodyPr/>
        <a:lstStyle/>
        <a:p>
          <a:r>
            <a:rPr lang="en-US"/>
            <a:t>Old Rule</a:t>
          </a:r>
        </a:p>
      </dgm:t>
    </dgm:pt>
    <dgm:pt modelId="{6A572D89-FF09-5441-84CD-24266FCCD641}" type="parTrans" cxnId="{0D5B44E4-10A0-4429-A8FD-060A17136B4E}">
      <dgm:prSet/>
      <dgm:spPr/>
      <dgm:t>
        <a:bodyPr/>
        <a:lstStyle/>
        <a:p>
          <a:endParaRPr lang="en-US"/>
        </a:p>
      </dgm:t>
    </dgm:pt>
    <dgm:pt modelId="{83380550-2CBB-B244-BFFB-F2170B392A0E}">
      <dgm:prSet phldrT="[Text]"/>
      <dgm:spPr/>
      <dgm:t>
        <a:bodyPr/>
        <a:lstStyle/>
        <a:p>
          <a:pPr algn="ctr">
            <a:buFontTx/>
            <a:buNone/>
          </a:pPr>
          <a:r>
            <a:rPr lang="en-US"/>
            <a:t>$23,660</a:t>
          </a:r>
        </a:p>
      </dgm:t>
    </dgm:pt>
    <dgm:pt modelId="{EBD28B26-25E0-694A-A87E-9D992B8B43E3}" type="sibTrans" cxnId="{0D5B44E4-10A0-4429-A8FD-060A17136B4E}">
      <dgm:prSet/>
      <dgm:spPr/>
      <dgm:t>
        <a:bodyPr/>
        <a:lstStyle/>
        <a:p>
          <a:endParaRPr lang="en-US"/>
        </a:p>
      </dgm:t>
    </dgm:pt>
    <dgm:pt modelId="{0875AF53-53AD-9641-B389-3908C26747AB}" type="sibTrans" cxnId="{B5A08FED-0A69-4DEE-A11B-264580B127DB}">
      <dgm:prSet/>
      <dgm:spPr/>
      <dgm:t>
        <a:bodyPr/>
        <a:lstStyle/>
        <a:p>
          <a:endParaRPr lang="en-US"/>
        </a:p>
      </dgm:t>
    </dgm:pt>
    <dgm:pt modelId="{0C666C33-1494-4A4C-8EBD-4A9DAD17215F}" type="parTrans" cxnId="{3D7F1EC1-0C01-44A0-B7E0-C8BE1E3C06B7}">
      <dgm:prSet/>
      <dgm:spPr/>
      <dgm:t>
        <a:bodyPr/>
        <a:lstStyle/>
        <a:p>
          <a:endParaRPr lang="en-US"/>
        </a:p>
      </dgm:t>
    </dgm:pt>
    <dgm:pt modelId="{86423E17-E5FE-0C4E-B19F-3417872FD02A}">
      <dgm:prSet phldrT="[Text]"/>
      <dgm:spPr>
        <a:solidFill>
          <a:schemeClr val="bg1">
            <a:lumMod val="65000"/>
          </a:schemeClr>
        </a:solidFill>
      </dgm:spPr>
      <dgm:t>
        <a:bodyPr/>
        <a:lstStyle/>
        <a:p>
          <a:r>
            <a:rPr lang="en-US"/>
            <a:t>2016 Rule</a:t>
          </a:r>
        </a:p>
      </dgm:t>
    </dgm:pt>
    <dgm:pt modelId="{FB0BF926-2A0C-F040-8D78-CA52B0BD82C9}" type="parTrans" cxnId="{EE70EFC5-3CC7-4F50-AD92-9E30ADE68896}">
      <dgm:prSet/>
      <dgm:spPr/>
      <dgm:t>
        <a:bodyPr/>
        <a:lstStyle/>
        <a:p>
          <a:endParaRPr lang="en-US"/>
        </a:p>
      </dgm:t>
    </dgm:pt>
    <dgm:pt modelId="{17A75D1B-C05A-2C4F-B31F-0E1BDF3AEA52}">
      <dgm:prSet phldrT="[Text]"/>
      <dgm:spPr>
        <a:solidFill>
          <a:schemeClr val="accent3">
            <a:lumMod val="40000"/>
            <a:lumOff val="60000"/>
            <a:alpha val="90000"/>
          </a:schemeClr>
        </a:solidFill>
      </dgm:spPr>
      <dgm:t>
        <a:bodyPr/>
        <a:lstStyle/>
        <a:p>
          <a:pPr algn="ctr">
            <a:buFontTx/>
            <a:buNone/>
          </a:pPr>
          <a:r>
            <a:rPr lang="en-US"/>
            <a:t>$46,476</a:t>
          </a:r>
        </a:p>
      </dgm:t>
    </dgm:pt>
    <dgm:pt modelId="{72051A93-5DD0-7340-A34B-091843613B08}" type="sibTrans" cxnId="{EE70EFC5-3CC7-4F50-AD92-9E30ADE68896}">
      <dgm:prSet/>
      <dgm:spPr/>
      <dgm:t>
        <a:bodyPr/>
        <a:lstStyle/>
        <a:p>
          <a:endParaRPr lang="en-US"/>
        </a:p>
      </dgm:t>
    </dgm:pt>
    <dgm:pt modelId="{75279D0F-C506-6149-B01A-E0FA193C5482}" type="sibTrans" cxnId="{3D7F1EC1-0C01-44A0-B7E0-C8BE1E3C06B7}">
      <dgm:prSet/>
      <dgm:spPr/>
      <dgm:t>
        <a:bodyPr/>
        <a:lstStyle/>
        <a:p>
          <a:endParaRPr lang="en-US"/>
        </a:p>
      </dgm:t>
    </dgm:pt>
    <dgm:pt modelId="{72C7DEA5-ACC0-6B48-9092-65E4620D2E54}" type="pres">
      <dgm:prSet presAssocID="{C2FB8B63-4270-B549-A786-CBAEBE0AD53D}" presName="Name0">
        <dgm:presLayoutVars>
          <dgm:dir/>
          <dgm:animLvl val="lvl"/>
          <dgm:resizeHandles val="exact"/>
        </dgm:presLayoutVars>
      </dgm:prSet>
      <dgm:spPr/>
      <dgm:t>
        <a:bodyPr/>
        <a:lstStyle/>
        <a:p>
          <a:endParaRPr lang="en-US"/>
        </a:p>
      </dgm:t>
    </dgm:pt>
    <dgm:pt modelId="{575C0F77-C71E-8C4A-81D0-580B0209FC28}" type="pres">
      <dgm:prSet presAssocID="{1798152F-C87C-0F40-AB82-9868452B4415}" presName="composite"/>
      <dgm:spPr/>
      <dgm:t>
        <a:bodyPr/>
        <a:lstStyle/>
        <a:p/>
      </dgm:t>
    </dgm:pt>
    <dgm:pt modelId="{AA2FC562-57F1-1644-8FC8-9D148FBB002D}" type="pres">
      <dgm:prSet presAssocID="{1798152F-C87C-0F40-AB82-9868452B4415}" presName="parTx" presStyleLbl="alignNode1" presStyleCnt="2">
        <dgm:presLayoutVars>
          <dgm:chMax val="0"/>
          <dgm:chPref val="0"/>
          <dgm:bulletEnabled val="1"/>
        </dgm:presLayoutVars>
      </dgm:prSet>
      <dgm:spPr/>
      <dgm:t>
        <a:bodyPr/>
        <a:lstStyle/>
        <a:p>
          <a:endParaRPr lang="en-US"/>
        </a:p>
      </dgm:t>
    </dgm:pt>
    <dgm:pt modelId="{26701B13-2F5C-BB49-BD12-3A7619F39D96}" type="pres">
      <dgm:prSet presAssocID="{1798152F-C87C-0F40-AB82-9868452B4415}" presName="desTx" presStyleLbl="alignAccFollowNode1" presStyleCnt="2" custLinFactNeighborY="5410">
        <dgm:presLayoutVars>
          <dgm:bulletEnabled val="1"/>
        </dgm:presLayoutVars>
      </dgm:prSet>
      <dgm:spPr/>
      <dgm:t>
        <a:bodyPr/>
        <a:lstStyle/>
        <a:p>
          <a:endParaRPr lang="en-US"/>
        </a:p>
      </dgm:t>
    </dgm:pt>
    <dgm:pt modelId="{A714D628-D31C-0C41-B7D8-8E48DB6CA9AA}" type="pres">
      <dgm:prSet presAssocID="{0875AF53-53AD-9641-B389-3908C26747AB}" presName="space"/>
      <dgm:spPr/>
      <dgm:t>
        <a:bodyPr/>
        <a:lstStyle/>
        <a:p/>
      </dgm:t>
    </dgm:pt>
    <dgm:pt modelId="{A704E980-A54A-1C4D-B8B2-890644D9C0A2}" type="pres">
      <dgm:prSet presAssocID="{86423E17-E5FE-0C4E-B19F-3417872FD02A}" presName="composite"/>
      <dgm:spPr/>
      <dgm:t>
        <a:bodyPr/>
        <a:lstStyle/>
        <a:p/>
      </dgm:t>
    </dgm:pt>
    <dgm:pt modelId="{96AC67B4-6EDF-D54B-BA0C-A007798588D5}" type="pres">
      <dgm:prSet presAssocID="{86423E17-E5FE-0C4E-B19F-3417872FD02A}" presName="parTx" presStyleLbl="alignNode1" presStyleIdx="1" presStyleCnt="2">
        <dgm:presLayoutVars>
          <dgm:chMax val="0"/>
          <dgm:chPref val="0"/>
          <dgm:bulletEnabled val="1"/>
        </dgm:presLayoutVars>
      </dgm:prSet>
      <dgm:spPr/>
      <dgm:t>
        <a:bodyPr/>
        <a:lstStyle/>
        <a:p>
          <a:endParaRPr lang="en-US"/>
        </a:p>
      </dgm:t>
    </dgm:pt>
    <dgm:pt modelId="{5822F381-F3FC-C646-9B93-D0E356A8937A}" type="pres">
      <dgm:prSet presAssocID="{86423E17-E5FE-0C4E-B19F-3417872FD02A}" presName="desTx" presStyleLbl="alignAccFollowNode1" presStyleIdx="1" presStyleCnt="2">
        <dgm:presLayoutVars>
          <dgm:bulletEnabled val="1"/>
        </dgm:presLayoutVars>
      </dgm:prSet>
      <dgm:spPr/>
      <dgm:t>
        <a:bodyPr/>
        <a:lstStyle/>
        <a:p>
          <a:endParaRPr lang="en-US"/>
        </a:p>
      </dgm:t>
    </dgm:pt>
  </dgm:ptLst>
  <dgm:cxnLst>
    <dgm:cxn modelId="{B5A08FED-0A69-4DEE-A11B-264580B127DB}" srcId="{C2FB8B63-4270-B549-A786-CBAEBE0AD53D}" destId="{1798152F-C87C-0F40-AB82-9868452B4415}" srcOrd="0" destOrd="0" parTransId="{B6291EF9-6A76-8749-A364-080A5FF475B5}" sibTransId="{0875AF53-53AD-9641-B389-3908C26747AB}"/>
    <dgm:cxn modelId="{0D5B44E4-10A0-4429-A8FD-060A17136B4E}" srcId="{1798152F-C87C-0F40-AB82-9868452B4415}" destId="{83380550-2CBB-B244-BFFB-F2170B392A0E}" srcOrd="0" destOrd="0" parTransId="{6A572D89-FF09-5441-84CD-24266FCCD641}" sibTransId="{EBD28B26-25E0-694A-A87E-9D992B8B43E3}"/>
    <dgm:cxn modelId="{3D7F1EC1-0C01-44A0-B7E0-C8BE1E3C06B7}" srcId="{C2FB8B63-4270-B549-A786-CBAEBE0AD53D}" destId="{86423E17-E5FE-0C4E-B19F-3417872FD02A}" srcOrd="1" destOrd="0" parTransId="{0C666C33-1494-4A4C-8EBD-4A9DAD17215F}" sibTransId="{75279D0F-C506-6149-B01A-E0FA193C5482}"/>
    <dgm:cxn modelId="{EE70EFC5-3CC7-4F50-AD92-9E30ADE68896}" srcId="{86423E17-E5FE-0C4E-B19F-3417872FD02A}" destId="{17A75D1B-C05A-2C4F-B31F-0E1BDF3AEA52}" srcOrd="0" destOrd="0" parTransId="{FB0BF926-2A0C-F040-8D78-CA52B0BD82C9}" sibTransId="{72051A93-5DD0-7340-A34B-091843613B08}"/>
    <dgm:cxn modelId="{9B89028A-1372-411F-895B-14FF4FB7326C}" type="presOf" srcId="{C2FB8B63-4270-B549-A786-CBAEBE0AD53D}" destId="{72C7DEA5-ACC0-6B48-9092-65E4620D2E54}" srcOrd="0" destOrd="0" presId="urn:microsoft.com/office/officeart/2005/8/layout/hList1"/>
    <dgm:cxn modelId="{64487F75-87D0-4B56-893B-30F80982CE40}" type="presParOf" srcId="{72C7DEA5-ACC0-6B48-9092-65E4620D2E54}" destId="{575C0F77-C71E-8C4A-81D0-580B0209FC28}" srcOrd="0" destOrd="0" presId="urn:microsoft.com/office/officeart/2005/8/layout/hList1"/>
    <dgm:cxn modelId="{A4DFD434-987F-48C1-B389-8DFAB0316DEB}" type="presParOf" srcId="{575C0F77-C71E-8C4A-81D0-580B0209FC28}" destId="{AA2FC562-57F1-1644-8FC8-9D148FBB002D}" srcOrd="0" destOrd="0" presId="urn:microsoft.com/office/officeart/2005/8/layout/hList1"/>
    <dgm:cxn modelId="{440FBBC2-624A-46F1-81FA-DF74D4B7EB59}" type="presOf" srcId="{1798152F-C87C-0F40-AB82-9868452B4415}" destId="{AA2FC562-57F1-1644-8FC8-9D148FBB002D}" srcOrd="0" destOrd="0" presId="urn:microsoft.com/office/officeart/2005/8/layout/hList1"/>
    <dgm:cxn modelId="{6009DC50-CE3A-43C5-940D-0AD93A526263}" type="presParOf" srcId="{575C0F77-C71E-8C4A-81D0-580B0209FC28}" destId="{26701B13-2F5C-BB49-BD12-3A7619F39D96}" srcOrd="1" destOrd="0" presId="urn:microsoft.com/office/officeart/2005/8/layout/hList1"/>
    <dgm:cxn modelId="{640E2067-0F8D-4AA9-8100-C5636EAC774D}" type="presOf" srcId="{83380550-2CBB-B244-BFFB-F2170B392A0E}" destId="{26701B13-2F5C-BB49-BD12-3A7619F39D96}" srcOrd="0" destOrd="0" presId="urn:microsoft.com/office/officeart/2005/8/layout/hList1"/>
    <dgm:cxn modelId="{042BCAC4-A47B-417C-A033-B20A777B3609}" type="presParOf" srcId="{72C7DEA5-ACC0-6B48-9092-65E4620D2E54}" destId="{A714D628-D31C-0C41-B7D8-8E48DB6CA9AA}" srcOrd="1" destOrd="0" presId="urn:microsoft.com/office/officeart/2005/8/layout/hList1"/>
    <dgm:cxn modelId="{B6A6C33C-9B38-4988-9486-82028666400C}" type="presParOf" srcId="{72C7DEA5-ACC0-6B48-9092-65E4620D2E54}" destId="{A704E980-A54A-1C4D-B8B2-890644D9C0A2}" srcOrd="2" destOrd="0" presId="urn:microsoft.com/office/officeart/2005/8/layout/hList1"/>
    <dgm:cxn modelId="{A3218BB4-E60D-480B-B608-4E7B5DBCA8B4}" type="presParOf" srcId="{A704E980-A54A-1C4D-B8B2-890644D9C0A2}" destId="{96AC67B4-6EDF-D54B-BA0C-A007798588D5}" srcOrd="0" destOrd="0" presId="urn:microsoft.com/office/officeart/2005/8/layout/hList1"/>
    <dgm:cxn modelId="{CA6B3CD1-AEE2-4CEA-97C4-837EB5B5EBEF}" type="presOf" srcId="{86423E17-E5FE-0C4E-B19F-3417872FD02A}" destId="{96AC67B4-6EDF-D54B-BA0C-A007798588D5}" srcOrd="0" destOrd="0" presId="urn:microsoft.com/office/officeart/2005/8/layout/hList1"/>
    <dgm:cxn modelId="{118FEA62-7D5A-445B-A5ED-EC590D75CFBA}" type="presParOf" srcId="{A704E980-A54A-1C4D-B8B2-890644D9C0A2}" destId="{5822F381-F3FC-C646-9B93-D0E356A8937A}" srcOrd="1" destOrd="0" presId="urn:microsoft.com/office/officeart/2005/8/layout/hList1"/>
    <dgm:cxn modelId="{CAAC480C-7CB5-44BB-8D75-7D5811D88672}" type="presOf" srcId="{17A75D1B-C05A-2C4F-B31F-0E1BDF3AEA52}" destId="{5822F381-F3FC-C646-9B93-D0E356A8937A}" srcOrd="0" destOrd="0" presId="urn:microsoft.com/office/officeart/2005/8/layout/hList1"/>
  </dgm:cxnLst>
  <dgm:bg/>
  <dgm:whole/>
  <dgm:extLst>
    <a:ext uri="http://schemas.microsoft.com/office/drawing/2008/diagram">
      <dsp:dataModelExt xmlns:dsp="http://schemas.microsoft.com/office/drawing/2008/diagram" relId="rId3" minVer="http://schemas.openxmlformats.org/drawingml/2006/main"/>
    </a:ext>
  </dgm:extLst>
</dgm:dataModel>
</file>

<file path=ppt/diagrams/data5.xml><?xml version="1.0" encoding="utf-8"?>
<dgm:dataModel xmlns:a="http://schemas.openxmlformats.org/drawingml/2006/main" xmlns:r="http://schemas.openxmlformats.org/officeDocument/2006/relationships" xmlns:dgm="http://schemas.openxmlformats.org/drawingml/2006/diagram">
  <dgm:ptLst>
    <dgm:pt modelId="{54E81001-0BAB-674C-89CD-4222CCD03FB5}" type="doc">
      <dgm:prSet loTypeId="urn:microsoft.com/office/officeart/2005/8/layout/hProcess11" loCatId="" qsTypeId="urn:microsoft.com/office/officeart/2005/8/quickstyle/simple1" qsCatId="simple" csTypeId="urn:microsoft.com/office/officeart/2005/8/colors/accent1_2" csCatId="accent1" phldr="1"/>
      <dgm:spPr/>
      <dgm:t>
        <a:bodyPr/>
        <a:lstStyle/>
        <a:p>
          <a:endParaRPr lang="en-US"/>
        </a:p>
      </dgm:t>
    </dgm:pt>
    <dgm:pt modelId="{73F5371B-B852-1745-9EA2-E28A7B3CF5C8}" type="parTrans" cxnId="{CD225EEC-5881-420D-8A85-39BB76978DAD}">
      <dgm:prSet/>
      <dgm:spPr/>
      <dgm:t>
        <a:bodyPr/>
        <a:lstStyle/>
        <a:p>
          <a:endParaRPr lang="en-US"/>
        </a:p>
      </dgm:t>
    </dgm:pt>
    <dgm:pt modelId="{7DB17709-CD8A-5344-97E8-DDB004BC081A}">
      <dgm:prSet phldrT="[Text]"/>
      <dgm:spPr/>
      <dgm:t>
        <a:bodyPr/>
        <a:lstStyle/>
        <a:p>
          <a:r>
            <a:rPr lang="en-US" b="1"/>
            <a:t>2004 </a:t>
          </a:r>
        </a:p>
        <a:p>
          <a:r>
            <a:rPr lang="en-US" b="1"/>
            <a:t>$455/week Overtime Rule</a:t>
          </a:r>
        </a:p>
      </dgm:t>
    </dgm:pt>
    <dgm:pt modelId="{60800748-22BE-3745-9B5C-2456878641A4}" type="sibTrans" cxnId="{CD225EEC-5881-420D-8A85-39BB76978DAD}">
      <dgm:prSet/>
      <dgm:spPr/>
      <dgm:t>
        <a:bodyPr/>
        <a:lstStyle/>
        <a:p>
          <a:endParaRPr lang="en-US"/>
        </a:p>
      </dgm:t>
    </dgm:pt>
    <dgm:pt modelId="{B6FA0351-EC8E-8E46-9E6B-ADE548660F44}" type="parTrans" cxnId="{4FDD8AB4-041C-4306-BD45-254769E126AD}">
      <dgm:prSet/>
      <dgm:spPr/>
      <dgm:t>
        <a:bodyPr/>
        <a:lstStyle/>
        <a:p>
          <a:endParaRPr lang="en-US"/>
        </a:p>
      </dgm:t>
    </dgm:pt>
    <dgm:pt modelId="{F746B44C-DA62-DE46-83E4-2BF3B2BC23A0}">
      <dgm:prSet phldrT="[Text]"/>
      <dgm:spPr/>
      <dgm:t>
        <a:bodyPr/>
        <a:lstStyle/>
        <a:p>
          <a:r>
            <a:rPr lang="en-US" b="1"/>
            <a:t>March 2014</a:t>
          </a:r>
        </a:p>
        <a:p>
          <a:r>
            <a:rPr lang="en-US" b="1"/>
            <a:t>Obama Directive to DOL to Update Rule</a:t>
          </a:r>
        </a:p>
      </dgm:t>
    </dgm:pt>
    <dgm:pt modelId="{7D0BA054-995A-7F47-A58C-D9D05DE3FFB2}" type="sibTrans" cxnId="{4FDD8AB4-041C-4306-BD45-254769E126AD}">
      <dgm:prSet/>
      <dgm:spPr/>
      <dgm:t>
        <a:bodyPr/>
        <a:lstStyle/>
        <a:p>
          <a:endParaRPr lang="en-US"/>
        </a:p>
      </dgm:t>
    </dgm:pt>
    <dgm:pt modelId="{A75B3743-AD50-CD44-A5AD-BF1F6F0F8D44}" type="parTrans" cxnId="{B8BD42BD-183A-4404-953E-76619C60DAA8}">
      <dgm:prSet/>
      <dgm:spPr/>
      <dgm:t>
        <a:bodyPr/>
        <a:lstStyle/>
        <a:p>
          <a:endParaRPr lang="en-US"/>
        </a:p>
      </dgm:t>
    </dgm:pt>
    <dgm:pt modelId="{6863454E-8CAA-5A45-ABE6-644C9C6EADC2}">
      <dgm:prSet phldrT="[Text]"/>
      <dgm:spPr/>
      <dgm:t>
        <a:bodyPr/>
        <a:lstStyle/>
        <a:p>
          <a:r>
            <a:rPr lang="en-US" b="1"/>
            <a:t>June 2015 Proposed Rule Published</a:t>
          </a:r>
        </a:p>
      </dgm:t>
    </dgm:pt>
    <dgm:pt modelId="{0EEDABDD-82C2-BE44-9404-C098DD636BB7}" type="sibTrans" cxnId="{B8BD42BD-183A-4404-953E-76619C60DAA8}">
      <dgm:prSet/>
      <dgm:spPr/>
      <dgm:t>
        <a:bodyPr/>
        <a:lstStyle/>
        <a:p>
          <a:endParaRPr lang="en-US"/>
        </a:p>
      </dgm:t>
    </dgm:pt>
    <dgm:pt modelId="{AEA4DEBE-444C-2247-ABB5-EF96551E5E5B}" type="parTrans" cxnId="{BEA3A00E-DAE0-4DFB-976A-714B783D7705}">
      <dgm:prSet/>
      <dgm:spPr/>
      <dgm:t>
        <a:bodyPr/>
        <a:lstStyle/>
        <a:p>
          <a:endParaRPr lang="en-US"/>
        </a:p>
      </dgm:t>
    </dgm:pt>
    <dgm:pt modelId="{14F5DAAF-8493-5449-80BC-4A73E588272D}">
      <dgm:prSet/>
      <dgm:spPr/>
      <dgm:t>
        <a:bodyPr/>
        <a:lstStyle/>
        <a:p>
          <a:r>
            <a:rPr lang="en-US" b="1"/>
            <a:t>May 2016</a:t>
          </a:r>
        </a:p>
        <a:p>
          <a:r>
            <a:rPr lang="en-US" b="1"/>
            <a:t>Final Rule Published</a:t>
          </a:r>
        </a:p>
        <a:p>
          <a:r>
            <a:rPr lang="en-US" b="1"/>
            <a:t>To Be Eff. </a:t>
          </a:r>
        </a:p>
        <a:p>
          <a:r>
            <a:rPr lang="en-US" b="1"/>
            <a:t>Dec 1, 2016</a:t>
          </a:r>
        </a:p>
      </dgm:t>
    </dgm:pt>
    <dgm:pt modelId="{81F3239A-69A1-844B-9B4C-421C13D89F2F}" type="sibTrans" cxnId="{BEA3A00E-DAE0-4DFB-976A-714B783D7705}">
      <dgm:prSet/>
      <dgm:spPr/>
      <dgm:t>
        <a:bodyPr/>
        <a:lstStyle/>
        <a:p>
          <a:endParaRPr lang="en-US"/>
        </a:p>
      </dgm:t>
    </dgm:pt>
    <dgm:pt modelId="{C2607D63-87F2-0B4D-87E0-400E8EBAC296}" type="parTrans" cxnId="{EE8D99E4-1698-4480-9006-4542C73E2B39}">
      <dgm:prSet/>
      <dgm:spPr/>
      <dgm:t>
        <a:bodyPr/>
        <a:lstStyle/>
        <a:p>
          <a:endParaRPr lang="en-US"/>
        </a:p>
      </dgm:t>
    </dgm:pt>
    <dgm:pt modelId="{5210EC36-F793-BF46-923D-15773572968F}">
      <dgm:prSet/>
      <dgm:spPr/>
      <dgm:t>
        <a:bodyPr/>
        <a:lstStyle/>
        <a:p>
          <a:r>
            <a:rPr lang="en-US" b="1"/>
            <a:t>Sept 2016 Lawsuits Filed</a:t>
          </a:r>
        </a:p>
      </dgm:t>
    </dgm:pt>
    <dgm:pt modelId="{84AF814A-6413-1442-8895-87DA101D1BAF}" type="sibTrans" cxnId="{EE8D99E4-1698-4480-9006-4542C73E2B39}">
      <dgm:prSet/>
      <dgm:spPr/>
      <dgm:t>
        <a:bodyPr/>
        <a:lstStyle/>
        <a:p>
          <a:endParaRPr lang="en-US"/>
        </a:p>
      </dgm:t>
    </dgm:pt>
    <dgm:pt modelId="{43BE84C3-2F4B-774B-9278-8171B71DC0FE}" type="parTrans" cxnId="{AEDDC2A2-830B-402F-A965-C7A95941AC20}">
      <dgm:prSet/>
      <dgm:spPr/>
      <dgm:t>
        <a:bodyPr/>
        <a:lstStyle/>
        <a:p>
          <a:endParaRPr lang="en-US"/>
        </a:p>
      </dgm:t>
    </dgm:pt>
    <dgm:pt modelId="{1E85EAE2-CA47-2140-B814-5B834C3AFD74}">
      <dgm:prSet/>
      <dgm:spPr/>
      <dgm:t>
        <a:bodyPr/>
        <a:lstStyle/>
        <a:p>
          <a:r>
            <a:rPr lang="en-US" b="1"/>
            <a:t>Nov. 22, 2016</a:t>
          </a:r>
        </a:p>
        <a:p>
          <a:r>
            <a:rPr lang="en-US" b="1"/>
            <a:t>Court Issues Injunction</a:t>
          </a:r>
        </a:p>
      </dgm:t>
    </dgm:pt>
    <dgm:pt modelId="{15B565AA-0CE5-5A43-815C-B9DE0A574BF0}" type="sibTrans" cxnId="{AEDDC2A2-830B-402F-A965-C7A95941AC20}">
      <dgm:prSet/>
      <dgm:spPr/>
      <dgm:t>
        <a:bodyPr/>
        <a:lstStyle/>
        <a:p>
          <a:endParaRPr lang="en-US"/>
        </a:p>
      </dgm:t>
    </dgm:pt>
    <dgm:pt modelId="{933DF317-D9D9-5141-906B-10635DC30BAB}" type="parTrans" cxnId="{F7D11226-896F-4EEB-9588-AD2C889D49B2}">
      <dgm:prSet/>
      <dgm:spPr/>
      <dgm:t>
        <a:bodyPr/>
        <a:lstStyle/>
        <a:p>
          <a:endParaRPr lang="en-US"/>
        </a:p>
      </dgm:t>
    </dgm:pt>
    <dgm:pt modelId="{51F876F7-2903-3843-81A2-9ACA9B66A930}">
      <dgm:prSet/>
      <dgm:spPr/>
      <dgm:t>
        <a:bodyPr/>
        <a:lstStyle/>
        <a:p>
          <a:r>
            <a:rPr lang="en-US" b="1"/>
            <a:t>Dec 2016</a:t>
          </a:r>
        </a:p>
        <a:p>
          <a:r>
            <a:rPr lang="en-US" b="1"/>
            <a:t>DOL Vows to Fight Injunction</a:t>
          </a:r>
        </a:p>
      </dgm:t>
    </dgm:pt>
    <dgm:pt modelId="{0DA6E4EF-DA79-F145-9812-14BB9C508947}" type="sibTrans" cxnId="{F7D11226-896F-4EEB-9588-AD2C889D49B2}">
      <dgm:prSet/>
      <dgm:spPr/>
      <dgm:t>
        <a:bodyPr/>
        <a:lstStyle/>
        <a:p>
          <a:endParaRPr lang="en-US"/>
        </a:p>
      </dgm:t>
    </dgm:pt>
    <dgm:pt modelId="{D5DF156D-B73C-C948-B0C7-2473D0A73497}" type="parTrans" cxnId="{FAEB9795-343E-439F-B30A-78B1ED0AA8B4}">
      <dgm:prSet/>
      <dgm:spPr/>
      <dgm:t>
        <a:bodyPr/>
        <a:lstStyle/>
        <a:p>
          <a:endParaRPr lang="en-US"/>
        </a:p>
      </dgm:t>
    </dgm:pt>
    <dgm:pt modelId="{9FA6E276-4096-E74A-BAA8-461F67408A76}">
      <dgm:prSet/>
      <dgm:spPr/>
      <dgm:t>
        <a:bodyPr/>
        <a:lstStyle/>
        <a:p>
          <a:r>
            <a:rPr lang="en-US" b="1"/>
            <a:t>Jan 2017</a:t>
          </a:r>
        </a:p>
        <a:p>
          <a:r>
            <a:rPr lang="en-US" b="1"/>
            <a:t>Trump Takes Office</a:t>
          </a:r>
        </a:p>
      </dgm:t>
    </dgm:pt>
    <dgm:pt modelId="{3BA09D55-ECC4-1A42-90CB-98C2292F0E90}" type="sibTrans" cxnId="{FAEB9795-343E-439F-B30A-78B1ED0AA8B4}">
      <dgm:prSet/>
      <dgm:spPr/>
      <dgm:t>
        <a:bodyPr/>
        <a:lstStyle/>
        <a:p>
          <a:endParaRPr lang="en-US"/>
        </a:p>
      </dgm:t>
    </dgm:pt>
    <dgm:pt modelId="{B62E7436-ABF4-0249-867B-A08F7B226D62}" type="parTrans" cxnId="{A1E9619F-150E-44CC-90D2-63A475B64FAD}">
      <dgm:prSet/>
      <dgm:spPr/>
      <dgm:t>
        <a:bodyPr/>
        <a:lstStyle/>
        <a:p>
          <a:endParaRPr lang="en-US"/>
        </a:p>
      </dgm:t>
    </dgm:pt>
    <dgm:pt modelId="{5C6497A0-3BE0-4044-B7A4-9A1FD2819E96}">
      <dgm:prSet/>
      <dgm:spPr/>
      <dgm:t>
        <a:bodyPr/>
        <a:lstStyle/>
        <a:p>
          <a:r>
            <a:rPr lang="en-US" b="1"/>
            <a:t>Nov 2017</a:t>
          </a:r>
        </a:p>
        <a:p>
          <a:r>
            <a:rPr lang="en-US" b="1"/>
            <a:t>DOL Notice of Appeal &amp; Intent to Replace Rule</a:t>
          </a:r>
        </a:p>
      </dgm:t>
    </dgm:pt>
    <dgm:pt modelId="{7A8A6645-7E21-F542-A7B2-8C0EF2BECE8B}" type="sibTrans" cxnId="{A1E9619F-150E-44CC-90D2-63A475B64FAD}">
      <dgm:prSet/>
      <dgm:spPr/>
      <dgm:t>
        <a:bodyPr/>
        <a:lstStyle/>
        <a:p>
          <a:endParaRPr lang="en-US"/>
        </a:p>
      </dgm:t>
    </dgm:pt>
    <dgm:pt modelId="{D758DCC0-1DC2-5E45-B142-ACCFD8FD4F48}" type="parTrans" cxnId="{C234D4A4-545F-4F4E-8ACB-D5F0602F8A6A}">
      <dgm:prSet/>
      <dgm:spPr/>
      <dgm:t>
        <a:bodyPr/>
        <a:lstStyle/>
        <a:p>
          <a:endParaRPr lang="en-US"/>
        </a:p>
      </dgm:t>
    </dgm:pt>
    <dgm:pt modelId="{A225EA61-4A7A-6542-8E2F-58114A769CB8}">
      <dgm:prSet/>
      <dgm:spPr/>
      <dgm:t>
        <a:bodyPr/>
        <a:lstStyle/>
        <a:p>
          <a:r>
            <a:rPr lang="en-US" b="1"/>
            <a:t>March 2016</a:t>
          </a:r>
        </a:p>
        <a:p>
          <a:r>
            <a:rPr lang="en-US" b="1"/>
            <a:t>Proposed OT Rule</a:t>
          </a:r>
        </a:p>
      </dgm:t>
    </dgm:pt>
    <dgm:pt modelId="{BCCE7AEC-8085-2846-9347-5E46564E7977}" type="sibTrans" cxnId="{C234D4A4-545F-4F4E-8ACB-D5F0602F8A6A}">
      <dgm:prSet/>
      <dgm:spPr/>
      <dgm:t>
        <a:bodyPr/>
        <a:lstStyle/>
        <a:p>
          <a:endParaRPr lang="en-US"/>
        </a:p>
      </dgm:t>
    </dgm:pt>
    <dgm:pt modelId="{8B1BD964-07EA-1145-8510-00BBF463AF0B}" type="parTrans" cxnId="{3B4BF6D9-7F20-412A-9BCB-A4877046B16D}">
      <dgm:prSet/>
      <dgm:spPr/>
      <dgm:t>
        <a:bodyPr/>
        <a:lstStyle/>
        <a:p>
          <a:endParaRPr lang="en-US"/>
        </a:p>
      </dgm:t>
    </dgm:pt>
    <dgm:pt modelId="{A27A2C54-0942-7B43-9614-6467B9077D98}">
      <dgm:prSet/>
      <dgm:spPr/>
      <dgm:t>
        <a:bodyPr/>
        <a:lstStyle/>
        <a:p>
          <a:r>
            <a:rPr lang="en-US" b="1"/>
            <a:t>Sept 2019</a:t>
          </a:r>
        </a:p>
        <a:p>
          <a:r>
            <a:rPr lang="en-US" b="1"/>
            <a:t>Final OT Rule</a:t>
          </a:r>
        </a:p>
      </dgm:t>
    </dgm:pt>
    <dgm:pt modelId="{4B608C78-54A0-7E47-8B44-BF9DE2401665}" type="sibTrans" cxnId="{3B4BF6D9-7F20-412A-9BCB-A4877046B16D}">
      <dgm:prSet/>
      <dgm:spPr/>
      <dgm:t>
        <a:bodyPr/>
        <a:lstStyle/>
        <a:p>
          <a:endParaRPr lang="en-US"/>
        </a:p>
      </dgm:t>
    </dgm:pt>
    <dgm:pt modelId="{6F791872-04E7-FE48-878B-D680047A55AC}" type="pres">
      <dgm:prSet presAssocID="{54E81001-0BAB-674C-89CD-4222CCD03FB5}" presName="Name0">
        <dgm:presLayoutVars>
          <dgm:dir/>
          <dgm:resizeHandles val="exact"/>
        </dgm:presLayoutVars>
      </dgm:prSet>
      <dgm:spPr/>
      <dgm:t>
        <a:bodyPr/>
        <a:lstStyle/>
        <a:p>
          <a:endParaRPr lang="en-US"/>
        </a:p>
      </dgm:t>
    </dgm:pt>
    <dgm:pt modelId="{009AF5E8-2C0E-3A47-B4A8-513D822B7FEF}" type="pres">
      <dgm:prSet presAssocID="{54E81001-0BAB-674C-89CD-4222CCD03FB5}" presName="arrow" presStyleLbl="bgShp" presStyleCnt="1"/>
      <dgm:spPr/>
      <dgm:t>
        <a:bodyPr/>
        <a:lstStyle/>
        <a:p/>
      </dgm:t>
    </dgm:pt>
    <dgm:pt modelId="{A0FB7E95-1BE1-5E4F-A0DC-205E11AB0719}" type="pres">
      <dgm:prSet presAssocID="{54E81001-0BAB-674C-89CD-4222CCD03FB5}" presName="points"/>
      <dgm:spPr/>
      <dgm:t>
        <a:bodyPr/>
        <a:lstStyle/>
        <a:p/>
      </dgm:t>
    </dgm:pt>
    <dgm:pt modelId="{25D22485-FF70-974E-9016-4A3A8B10F1AB}" type="pres">
      <dgm:prSet presAssocID="{7DB17709-CD8A-5344-97E8-DDB004BC081A}" presName="compositeA"/>
      <dgm:spPr/>
      <dgm:t>
        <a:bodyPr/>
        <a:lstStyle/>
        <a:p/>
      </dgm:t>
    </dgm:pt>
    <dgm:pt modelId="{8F1F99DB-C5C6-C349-8959-1AD7150D438F}" type="pres">
      <dgm:prSet presAssocID="{7DB17709-CD8A-5344-97E8-DDB004BC081A}" presName="textA" presStyleLbl="revTx" presStyleCnt="11">
        <dgm:presLayoutVars>
          <dgm:bulletEnabled val="1"/>
        </dgm:presLayoutVars>
      </dgm:prSet>
      <dgm:spPr/>
      <dgm:t>
        <a:bodyPr/>
        <a:lstStyle/>
        <a:p>
          <a:endParaRPr lang="en-US"/>
        </a:p>
      </dgm:t>
    </dgm:pt>
    <dgm:pt modelId="{A5585814-C8F2-3347-9580-5C3168AFE802}" type="pres">
      <dgm:prSet presAssocID="{7DB17709-CD8A-5344-97E8-DDB004BC081A}" presName="circleA" presStyleLbl="node1" presStyleCnt="11"/>
      <dgm:spPr/>
      <dgm:t>
        <a:bodyPr/>
        <a:lstStyle/>
        <a:p/>
      </dgm:t>
    </dgm:pt>
    <dgm:pt modelId="{18B7F44B-18DA-9F4C-AC3E-EFDE583993A9}" type="pres">
      <dgm:prSet presAssocID="{7DB17709-CD8A-5344-97E8-DDB004BC081A}" presName="spaceA"/>
      <dgm:spPr/>
      <dgm:t>
        <a:bodyPr/>
        <a:lstStyle/>
        <a:p/>
      </dgm:t>
    </dgm:pt>
    <dgm:pt modelId="{DFADEB85-0ACB-C54B-90B4-E7090ED4ED18}" type="pres">
      <dgm:prSet presAssocID="{60800748-22BE-3745-9B5C-2456878641A4}" presName="space"/>
      <dgm:spPr/>
      <dgm:t>
        <a:bodyPr/>
        <a:lstStyle/>
        <a:p/>
      </dgm:t>
    </dgm:pt>
    <dgm:pt modelId="{15E608A2-03AE-0A46-8BDA-60BE971DB143}" type="pres">
      <dgm:prSet presAssocID="{F746B44C-DA62-DE46-83E4-2BF3B2BC23A0}" presName="compositeB"/>
      <dgm:spPr/>
      <dgm:t>
        <a:bodyPr/>
        <a:lstStyle/>
        <a:p/>
      </dgm:t>
    </dgm:pt>
    <dgm:pt modelId="{1DA33E18-A8CE-494E-9F46-2F2E81A5D39E}" type="pres">
      <dgm:prSet presAssocID="{F746B44C-DA62-DE46-83E4-2BF3B2BC23A0}" presName="textB" presStyleLbl="revTx" presStyleIdx="1" presStyleCnt="11">
        <dgm:presLayoutVars>
          <dgm:bulletEnabled val="1"/>
        </dgm:presLayoutVars>
      </dgm:prSet>
      <dgm:spPr/>
      <dgm:t>
        <a:bodyPr/>
        <a:lstStyle/>
        <a:p>
          <a:endParaRPr lang="en-US"/>
        </a:p>
      </dgm:t>
    </dgm:pt>
    <dgm:pt modelId="{8580BC30-7CF3-B442-BE81-26D1A8F54926}" type="pres">
      <dgm:prSet presAssocID="{F746B44C-DA62-DE46-83E4-2BF3B2BC23A0}" presName="circleB" presStyleLbl="node1" presStyleIdx="1" presStyleCnt="11"/>
      <dgm:spPr/>
      <dgm:t>
        <a:bodyPr/>
        <a:lstStyle/>
        <a:p/>
      </dgm:t>
    </dgm:pt>
    <dgm:pt modelId="{F079D031-6425-9B48-81AA-43DA540C8C89}" type="pres">
      <dgm:prSet presAssocID="{F746B44C-DA62-DE46-83E4-2BF3B2BC23A0}" presName="spaceB"/>
      <dgm:spPr/>
      <dgm:t>
        <a:bodyPr/>
        <a:lstStyle/>
        <a:p/>
      </dgm:t>
    </dgm:pt>
    <dgm:pt modelId="{899F6E5B-FAD2-8143-AEF4-9C990B87BDCE}" type="pres">
      <dgm:prSet presAssocID="{7D0BA054-995A-7F47-A58C-D9D05DE3FFB2}" presName="space"/>
      <dgm:spPr/>
      <dgm:t>
        <a:bodyPr/>
        <a:lstStyle/>
        <a:p/>
      </dgm:t>
    </dgm:pt>
    <dgm:pt modelId="{21944DAA-24DE-EB4F-9F5F-5DC4BD24BA6D}" type="pres">
      <dgm:prSet presAssocID="{6863454E-8CAA-5A45-ABE6-644C9C6EADC2}" presName="compositeA"/>
      <dgm:spPr/>
      <dgm:t>
        <a:bodyPr/>
        <a:lstStyle/>
        <a:p/>
      </dgm:t>
    </dgm:pt>
    <dgm:pt modelId="{62312776-D29A-A24D-AB53-0D0E3A819ADA}" type="pres">
      <dgm:prSet presAssocID="{6863454E-8CAA-5A45-ABE6-644C9C6EADC2}" presName="textA" presStyleLbl="revTx" presStyleIdx="2" presStyleCnt="11">
        <dgm:presLayoutVars>
          <dgm:bulletEnabled val="1"/>
        </dgm:presLayoutVars>
      </dgm:prSet>
      <dgm:spPr/>
      <dgm:t>
        <a:bodyPr/>
        <a:lstStyle/>
        <a:p>
          <a:endParaRPr lang="en-US"/>
        </a:p>
      </dgm:t>
    </dgm:pt>
    <dgm:pt modelId="{021C76E1-895C-8E41-BEC0-4008D1B7EF81}" type="pres">
      <dgm:prSet presAssocID="{6863454E-8CAA-5A45-ABE6-644C9C6EADC2}" presName="circleA" presStyleLbl="node1" presStyleIdx="2" presStyleCnt="11"/>
      <dgm:spPr/>
      <dgm:t>
        <a:bodyPr/>
        <a:lstStyle/>
        <a:p/>
      </dgm:t>
    </dgm:pt>
    <dgm:pt modelId="{B36CC2C5-501F-AE4F-8124-0BDCE48C5811}" type="pres">
      <dgm:prSet presAssocID="{6863454E-8CAA-5A45-ABE6-644C9C6EADC2}" presName="spaceA"/>
      <dgm:spPr/>
      <dgm:t>
        <a:bodyPr/>
        <a:lstStyle/>
        <a:p/>
      </dgm:t>
    </dgm:pt>
    <dgm:pt modelId="{679730D6-8F0F-EC4D-ADE8-F6E683704E73}" type="pres">
      <dgm:prSet presAssocID="{0EEDABDD-82C2-BE44-9404-C098DD636BB7}" presName="space"/>
      <dgm:spPr/>
      <dgm:t>
        <a:bodyPr/>
        <a:lstStyle/>
        <a:p/>
      </dgm:t>
    </dgm:pt>
    <dgm:pt modelId="{FF3A98D4-62EF-344F-8870-87F6098E4DE9}" type="pres">
      <dgm:prSet presAssocID="{14F5DAAF-8493-5449-80BC-4A73E588272D}" presName="compositeB"/>
      <dgm:spPr/>
      <dgm:t>
        <a:bodyPr/>
        <a:lstStyle/>
        <a:p/>
      </dgm:t>
    </dgm:pt>
    <dgm:pt modelId="{53D3A1FD-63DE-DB43-8217-592455068B16}" type="pres">
      <dgm:prSet presAssocID="{14F5DAAF-8493-5449-80BC-4A73E588272D}" presName="textB" presStyleLbl="revTx" presStyleIdx="3" presStyleCnt="11">
        <dgm:presLayoutVars>
          <dgm:bulletEnabled val="1"/>
        </dgm:presLayoutVars>
      </dgm:prSet>
      <dgm:spPr/>
      <dgm:t>
        <a:bodyPr/>
        <a:lstStyle/>
        <a:p>
          <a:endParaRPr lang="en-US"/>
        </a:p>
      </dgm:t>
    </dgm:pt>
    <dgm:pt modelId="{2FAE71F2-4138-FD40-87DB-D4E1EDA7F9AB}" type="pres">
      <dgm:prSet presAssocID="{14F5DAAF-8493-5449-80BC-4A73E588272D}" presName="circleB" presStyleLbl="node1" presStyleIdx="3" presStyleCnt="11"/>
      <dgm:spPr/>
      <dgm:t>
        <a:bodyPr/>
        <a:lstStyle/>
        <a:p/>
      </dgm:t>
    </dgm:pt>
    <dgm:pt modelId="{72892AC5-BB40-9048-8680-511DEC4567BF}" type="pres">
      <dgm:prSet presAssocID="{14F5DAAF-8493-5449-80BC-4A73E588272D}" presName="spaceB"/>
      <dgm:spPr/>
      <dgm:t>
        <a:bodyPr/>
        <a:lstStyle/>
        <a:p/>
      </dgm:t>
    </dgm:pt>
    <dgm:pt modelId="{52DDBF87-112B-D44E-90D5-C3ABC401A521}" type="pres">
      <dgm:prSet presAssocID="{81F3239A-69A1-844B-9B4C-421C13D89F2F}" presName="space"/>
      <dgm:spPr/>
      <dgm:t>
        <a:bodyPr/>
        <a:lstStyle/>
        <a:p/>
      </dgm:t>
    </dgm:pt>
    <dgm:pt modelId="{EC07A67B-3ABB-8A41-9F31-914809C38A79}" type="pres">
      <dgm:prSet presAssocID="{5210EC36-F793-BF46-923D-15773572968F}" presName="compositeA"/>
      <dgm:spPr/>
      <dgm:t>
        <a:bodyPr/>
        <a:lstStyle/>
        <a:p/>
      </dgm:t>
    </dgm:pt>
    <dgm:pt modelId="{40079E46-F3D9-7145-983B-D5E4DC5199D5}" type="pres">
      <dgm:prSet presAssocID="{5210EC36-F793-BF46-923D-15773572968F}" presName="textA" presStyleLbl="revTx" presStyleIdx="4" presStyleCnt="11">
        <dgm:presLayoutVars>
          <dgm:bulletEnabled val="1"/>
        </dgm:presLayoutVars>
      </dgm:prSet>
      <dgm:spPr/>
      <dgm:t>
        <a:bodyPr/>
        <a:lstStyle/>
        <a:p>
          <a:endParaRPr lang="en-US"/>
        </a:p>
      </dgm:t>
    </dgm:pt>
    <dgm:pt modelId="{E4BEBDDB-75F7-AA4B-9479-CFF95D87D8F4}" type="pres">
      <dgm:prSet presAssocID="{5210EC36-F793-BF46-923D-15773572968F}" presName="circleA" presStyleLbl="node1" presStyleIdx="4" presStyleCnt="11"/>
      <dgm:spPr/>
      <dgm:t>
        <a:bodyPr/>
        <a:lstStyle/>
        <a:p/>
      </dgm:t>
    </dgm:pt>
    <dgm:pt modelId="{083595C7-72F5-EA42-A061-F5A6E4004C9A}" type="pres">
      <dgm:prSet presAssocID="{5210EC36-F793-BF46-923D-15773572968F}" presName="spaceA"/>
      <dgm:spPr/>
      <dgm:t>
        <a:bodyPr/>
        <a:lstStyle/>
        <a:p/>
      </dgm:t>
    </dgm:pt>
    <dgm:pt modelId="{82D6FB2E-CC99-A741-A61C-C4EE459DAC63}" type="pres">
      <dgm:prSet presAssocID="{84AF814A-6413-1442-8895-87DA101D1BAF}" presName="space"/>
      <dgm:spPr/>
      <dgm:t>
        <a:bodyPr/>
        <a:lstStyle/>
        <a:p/>
      </dgm:t>
    </dgm:pt>
    <dgm:pt modelId="{171F8E8C-03B1-DC41-8B6A-3FAB198E7D2A}" type="pres">
      <dgm:prSet presAssocID="{1E85EAE2-CA47-2140-B814-5B834C3AFD74}" presName="compositeB"/>
      <dgm:spPr/>
      <dgm:t>
        <a:bodyPr/>
        <a:lstStyle/>
        <a:p/>
      </dgm:t>
    </dgm:pt>
    <dgm:pt modelId="{7DC98FED-A715-FD41-BAE1-DE2703BC5E1F}" type="pres">
      <dgm:prSet presAssocID="{1E85EAE2-CA47-2140-B814-5B834C3AFD74}" presName="textB" presStyleLbl="revTx" presStyleIdx="5" presStyleCnt="11">
        <dgm:presLayoutVars>
          <dgm:bulletEnabled val="1"/>
        </dgm:presLayoutVars>
      </dgm:prSet>
      <dgm:spPr/>
      <dgm:t>
        <a:bodyPr/>
        <a:lstStyle/>
        <a:p>
          <a:endParaRPr lang="en-US"/>
        </a:p>
      </dgm:t>
    </dgm:pt>
    <dgm:pt modelId="{4E7D0297-06CD-2141-83CE-3CB7446D4604}" type="pres">
      <dgm:prSet presAssocID="{1E85EAE2-CA47-2140-B814-5B834C3AFD74}" presName="circleB" presStyleLbl="node1" presStyleIdx="5" presStyleCnt="11"/>
      <dgm:spPr/>
      <dgm:t>
        <a:bodyPr/>
        <a:lstStyle/>
        <a:p/>
      </dgm:t>
    </dgm:pt>
    <dgm:pt modelId="{3FA6112E-672C-584D-8621-D4FF393D925A}" type="pres">
      <dgm:prSet presAssocID="{1E85EAE2-CA47-2140-B814-5B834C3AFD74}" presName="spaceB"/>
      <dgm:spPr/>
      <dgm:t>
        <a:bodyPr/>
        <a:lstStyle/>
        <a:p/>
      </dgm:t>
    </dgm:pt>
    <dgm:pt modelId="{53A02F05-A9D4-4E41-8CE1-1F80956D75D1}" type="pres">
      <dgm:prSet presAssocID="{15B565AA-0CE5-5A43-815C-B9DE0A574BF0}" presName="space"/>
      <dgm:spPr/>
      <dgm:t>
        <a:bodyPr/>
        <a:lstStyle/>
        <a:p/>
      </dgm:t>
    </dgm:pt>
    <dgm:pt modelId="{E70731BC-9BB4-6E42-B393-BFB910D24597}" type="pres">
      <dgm:prSet presAssocID="{51F876F7-2903-3843-81A2-9ACA9B66A930}" presName="compositeA"/>
      <dgm:spPr/>
      <dgm:t>
        <a:bodyPr/>
        <a:lstStyle/>
        <a:p/>
      </dgm:t>
    </dgm:pt>
    <dgm:pt modelId="{A2105EBB-5C0A-4646-B536-8C579A7590C2}" type="pres">
      <dgm:prSet presAssocID="{51F876F7-2903-3843-81A2-9ACA9B66A930}" presName="textA" presStyleLbl="revTx" presStyleIdx="6" presStyleCnt="11">
        <dgm:presLayoutVars>
          <dgm:bulletEnabled val="1"/>
        </dgm:presLayoutVars>
      </dgm:prSet>
      <dgm:spPr/>
      <dgm:t>
        <a:bodyPr/>
        <a:lstStyle/>
        <a:p>
          <a:endParaRPr lang="en-US"/>
        </a:p>
      </dgm:t>
    </dgm:pt>
    <dgm:pt modelId="{9FCF4A10-0A00-4A4D-AAD9-89C93F2B21FB}" type="pres">
      <dgm:prSet presAssocID="{51F876F7-2903-3843-81A2-9ACA9B66A930}" presName="circleA" presStyleLbl="node1" presStyleIdx="6" presStyleCnt="11"/>
      <dgm:spPr/>
      <dgm:t>
        <a:bodyPr/>
        <a:lstStyle/>
        <a:p/>
      </dgm:t>
    </dgm:pt>
    <dgm:pt modelId="{56440925-6265-2842-9A60-FDE446AAF4F7}" type="pres">
      <dgm:prSet presAssocID="{51F876F7-2903-3843-81A2-9ACA9B66A930}" presName="spaceA"/>
      <dgm:spPr/>
      <dgm:t>
        <a:bodyPr/>
        <a:lstStyle/>
        <a:p/>
      </dgm:t>
    </dgm:pt>
    <dgm:pt modelId="{6B2D3876-BA39-BC43-B2A7-5B7C575A1D1B}" type="pres">
      <dgm:prSet presAssocID="{0DA6E4EF-DA79-F145-9812-14BB9C508947}" presName="space"/>
      <dgm:spPr/>
      <dgm:t>
        <a:bodyPr/>
        <a:lstStyle/>
        <a:p/>
      </dgm:t>
    </dgm:pt>
    <dgm:pt modelId="{074A00D8-BF38-2C4B-A569-3A86ACB2C4C8}" type="pres">
      <dgm:prSet presAssocID="{9FA6E276-4096-E74A-BAA8-461F67408A76}" presName="compositeB"/>
      <dgm:spPr/>
      <dgm:t>
        <a:bodyPr/>
        <a:lstStyle/>
        <a:p/>
      </dgm:t>
    </dgm:pt>
    <dgm:pt modelId="{41C633D6-68F3-BB44-A782-BB6FF0B60C63}" type="pres">
      <dgm:prSet presAssocID="{9FA6E276-4096-E74A-BAA8-461F67408A76}" presName="textB" presStyleLbl="revTx" presStyleIdx="7" presStyleCnt="11">
        <dgm:presLayoutVars>
          <dgm:bulletEnabled val="1"/>
        </dgm:presLayoutVars>
      </dgm:prSet>
      <dgm:spPr/>
      <dgm:t>
        <a:bodyPr/>
        <a:lstStyle/>
        <a:p>
          <a:endParaRPr lang="en-US"/>
        </a:p>
      </dgm:t>
    </dgm:pt>
    <dgm:pt modelId="{6903ECC6-A3AA-7342-A787-01CC90D17EDC}" type="pres">
      <dgm:prSet presAssocID="{9FA6E276-4096-E74A-BAA8-461F67408A76}" presName="circleB" presStyleLbl="node1" presStyleIdx="7" presStyleCnt="11"/>
      <dgm:spPr/>
      <dgm:t>
        <a:bodyPr/>
        <a:lstStyle/>
        <a:p/>
      </dgm:t>
    </dgm:pt>
    <dgm:pt modelId="{4B3E2445-6AF1-CB48-B2CA-6C98EAC13D6C}" type="pres">
      <dgm:prSet presAssocID="{9FA6E276-4096-E74A-BAA8-461F67408A76}" presName="spaceB"/>
      <dgm:spPr/>
      <dgm:t>
        <a:bodyPr/>
        <a:lstStyle/>
        <a:p/>
      </dgm:t>
    </dgm:pt>
    <dgm:pt modelId="{55F576D0-983E-B24E-9559-4233AF03DDCD}" type="pres">
      <dgm:prSet presAssocID="{3BA09D55-ECC4-1A42-90CB-98C2292F0E90}" presName="space"/>
      <dgm:spPr/>
      <dgm:t>
        <a:bodyPr/>
        <a:lstStyle/>
        <a:p/>
      </dgm:t>
    </dgm:pt>
    <dgm:pt modelId="{C1EC2CC3-7004-DA4D-A9E3-A65C3D0EEE76}" type="pres">
      <dgm:prSet presAssocID="{5C6497A0-3BE0-4044-B7A4-9A1FD2819E96}" presName="compositeA"/>
      <dgm:spPr/>
      <dgm:t>
        <a:bodyPr/>
        <a:lstStyle/>
        <a:p/>
      </dgm:t>
    </dgm:pt>
    <dgm:pt modelId="{FC066D81-E666-A34F-9764-8DD8B35E2008}" type="pres">
      <dgm:prSet presAssocID="{5C6497A0-3BE0-4044-B7A4-9A1FD2819E96}" presName="textA" presStyleLbl="revTx" presStyleIdx="8" presStyleCnt="11">
        <dgm:presLayoutVars>
          <dgm:bulletEnabled val="1"/>
        </dgm:presLayoutVars>
      </dgm:prSet>
      <dgm:spPr/>
      <dgm:t>
        <a:bodyPr/>
        <a:lstStyle/>
        <a:p>
          <a:endParaRPr lang="en-US"/>
        </a:p>
      </dgm:t>
    </dgm:pt>
    <dgm:pt modelId="{0F879CEE-8F64-9B47-90E8-FC41A4F8F839}" type="pres">
      <dgm:prSet presAssocID="{5C6497A0-3BE0-4044-B7A4-9A1FD2819E96}" presName="circleA" presStyleLbl="node1" presStyleIdx="8" presStyleCnt="11"/>
      <dgm:spPr/>
      <dgm:t>
        <a:bodyPr/>
        <a:lstStyle/>
        <a:p/>
      </dgm:t>
    </dgm:pt>
    <dgm:pt modelId="{DDCF99C5-8D86-134F-A523-FC936339325B}" type="pres">
      <dgm:prSet presAssocID="{5C6497A0-3BE0-4044-B7A4-9A1FD2819E96}" presName="spaceA"/>
      <dgm:spPr/>
      <dgm:t>
        <a:bodyPr/>
        <a:lstStyle/>
        <a:p/>
      </dgm:t>
    </dgm:pt>
    <dgm:pt modelId="{8AD2ED78-1559-E24A-8F6F-FD49ED23CB16}" type="pres">
      <dgm:prSet presAssocID="{7A8A6645-7E21-F542-A7B2-8C0EF2BECE8B}" presName="space"/>
      <dgm:spPr/>
      <dgm:t>
        <a:bodyPr/>
        <a:lstStyle/>
        <a:p/>
      </dgm:t>
    </dgm:pt>
    <dgm:pt modelId="{9B5FB943-944A-C24F-8D19-EFE591F34AD2}" type="pres">
      <dgm:prSet presAssocID="{A225EA61-4A7A-6542-8E2F-58114A769CB8}" presName="compositeB"/>
      <dgm:spPr/>
      <dgm:t>
        <a:bodyPr/>
        <a:lstStyle/>
        <a:p/>
      </dgm:t>
    </dgm:pt>
    <dgm:pt modelId="{D5E5CEF2-EA86-CB48-88C8-2F253D03BCBA}" type="pres">
      <dgm:prSet presAssocID="{A225EA61-4A7A-6542-8E2F-58114A769CB8}" presName="textB" presStyleLbl="revTx" presStyleIdx="9" presStyleCnt="11">
        <dgm:presLayoutVars>
          <dgm:bulletEnabled val="1"/>
        </dgm:presLayoutVars>
      </dgm:prSet>
      <dgm:spPr/>
      <dgm:t>
        <a:bodyPr/>
        <a:lstStyle/>
        <a:p>
          <a:endParaRPr lang="en-US"/>
        </a:p>
      </dgm:t>
    </dgm:pt>
    <dgm:pt modelId="{6B93F6A9-1DA8-3A42-9AB7-1D91D80F22A1}" type="pres">
      <dgm:prSet presAssocID="{A225EA61-4A7A-6542-8E2F-58114A769CB8}" presName="circleB" presStyleLbl="node1" presStyleIdx="9" presStyleCnt="11"/>
      <dgm:spPr/>
      <dgm:t>
        <a:bodyPr/>
        <a:lstStyle/>
        <a:p/>
      </dgm:t>
    </dgm:pt>
    <dgm:pt modelId="{B02E4676-56B7-6C4B-80D5-E37936071912}" type="pres">
      <dgm:prSet presAssocID="{A225EA61-4A7A-6542-8E2F-58114A769CB8}" presName="spaceB"/>
      <dgm:spPr/>
      <dgm:t>
        <a:bodyPr/>
        <a:lstStyle/>
        <a:p/>
      </dgm:t>
    </dgm:pt>
    <dgm:pt modelId="{4119AC13-840D-224E-8270-1D5A57EB38F2}" type="pres">
      <dgm:prSet presAssocID="{BCCE7AEC-8085-2846-9347-5E46564E7977}" presName="space"/>
      <dgm:spPr/>
      <dgm:t>
        <a:bodyPr/>
        <a:lstStyle/>
        <a:p/>
      </dgm:t>
    </dgm:pt>
    <dgm:pt modelId="{30F868C8-CA26-EE4A-B7E0-5E9DE9A23F02}" type="pres">
      <dgm:prSet presAssocID="{A27A2C54-0942-7B43-9614-6467B9077D98}" presName="compositeA"/>
      <dgm:spPr/>
      <dgm:t>
        <a:bodyPr/>
        <a:lstStyle/>
        <a:p/>
      </dgm:t>
    </dgm:pt>
    <dgm:pt modelId="{9372251F-D1E0-EB42-A95C-6EEFF18E66CE}" type="pres">
      <dgm:prSet presAssocID="{A27A2C54-0942-7B43-9614-6467B9077D98}" presName="textA" presStyleLbl="revTx" presStyleIdx="10" presStyleCnt="11">
        <dgm:presLayoutVars>
          <dgm:bulletEnabled val="1"/>
        </dgm:presLayoutVars>
      </dgm:prSet>
      <dgm:spPr/>
      <dgm:t>
        <a:bodyPr/>
        <a:lstStyle/>
        <a:p>
          <a:endParaRPr lang="en-US"/>
        </a:p>
      </dgm:t>
    </dgm:pt>
    <dgm:pt modelId="{9BE7FC23-95EE-7149-9E86-A35705A72740}" type="pres">
      <dgm:prSet presAssocID="{A27A2C54-0942-7B43-9614-6467B9077D98}" presName="circleA" presStyleLbl="node1" presStyleIdx="10" presStyleCnt="11"/>
      <dgm:spPr/>
      <dgm:t>
        <a:bodyPr/>
        <a:lstStyle/>
        <a:p/>
      </dgm:t>
    </dgm:pt>
    <dgm:pt modelId="{9E90B2E2-614E-AA40-9A52-684B7A06A9DE}" type="pres">
      <dgm:prSet presAssocID="{A27A2C54-0942-7B43-9614-6467B9077D98}" presName="spaceA"/>
      <dgm:spPr/>
      <dgm:t>
        <a:bodyPr/>
        <a:lstStyle/>
        <a:p/>
      </dgm:t>
    </dgm:pt>
  </dgm:ptLst>
  <dgm:cxnLst>
    <dgm:cxn modelId="{CD225EEC-5881-420D-8A85-39BB76978DAD}" srcId="{54E81001-0BAB-674C-89CD-4222CCD03FB5}" destId="{7DB17709-CD8A-5344-97E8-DDB004BC081A}" srcOrd="0" destOrd="0" parTransId="{73F5371B-B852-1745-9EA2-E28A7B3CF5C8}" sibTransId="{60800748-22BE-3745-9B5C-2456878641A4}"/>
    <dgm:cxn modelId="{4FDD8AB4-041C-4306-BD45-254769E126AD}" srcId="{54E81001-0BAB-674C-89CD-4222CCD03FB5}" destId="{F746B44C-DA62-DE46-83E4-2BF3B2BC23A0}" srcOrd="1" destOrd="0" parTransId="{B6FA0351-EC8E-8E46-9E6B-ADE548660F44}" sibTransId="{7D0BA054-995A-7F47-A58C-D9D05DE3FFB2}"/>
    <dgm:cxn modelId="{B8BD42BD-183A-4404-953E-76619C60DAA8}" srcId="{54E81001-0BAB-674C-89CD-4222CCD03FB5}" destId="{6863454E-8CAA-5A45-ABE6-644C9C6EADC2}" srcOrd="2" destOrd="0" parTransId="{A75B3743-AD50-CD44-A5AD-BF1F6F0F8D44}" sibTransId="{0EEDABDD-82C2-BE44-9404-C098DD636BB7}"/>
    <dgm:cxn modelId="{BEA3A00E-DAE0-4DFB-976A-714B783D7705}" srcId="{54E81001-0BAB-674C-89CD-4222CCD03FB5}" destId="{14F5DAAF-8493-5449-80BC-4A73E588272D}" srcOrd="3" destOrd="0" parTransId="{AEA4DEBE-444C-2247-ABB5-EF96551E5E5B}" sibTransId="{81F3239A-69A1-844B-9B4C-421C13D89F2F}"/>
    <dgm:cxn modelId="{EE8D99E4-1698-4480-9006-4542C73E2B39}" srcId="{54E81001-0BAB-674C-89CD-4222CCD03FB5}" destId="{5210EC36-F793-BF46-923D-15773572968F}" srcOrd="4" destOrd="0" parTransId="{C2607D63-87F2-0B4D-87E0-400E8EBAC296}" sibTransId="{84AF814A-6413-1442-8895-87DA101D1BAF}"/>
    <dgm:cxn modelId="{AEDDC2A2-830B-402F-A965-C7A95941AC20}" srcId="{54E81001-0BAB-674C-89CD-4222CCD03FB5}" destId="{1E85EAE2-CA47-2140-B814-5B834C3AFD74}" srcOrd="5" destOrd="0" parTransId="{43BE84C3-2F4B-774B-9278-8171B71DC0FE}" sibTransId="{15B565AA-0CE5-5A43-815C-B9DE0A574BF0}"/>
    <dgm:cxn modelId="{F7D11226-896F-4EEB-9588-AD2C889D49B2}" srcId="{54E81001-0BAB-674C-89CD-4222CCD03FB5}" destId="{51F876F7-2903-3843-81A2-9ACA9B66A930}" srcOrd="6" destOrd="0" parTransId="{933DF317-D9D9-5141-906B-10635DC30BAB}" sibTransId="{0DA6E4EF-DA79-F145-9812-14BB9C508947}"/>
    <dgm:cxn modelId="{FAEB9795-343E-439F-B30A-78B1ED0AA8B4}" srcId="{54E81001-0BAB-674C-89CD-4222CCD03FB5}" destId="{9FA6E276-4096-E74A-BAA8-461F67408A76}" srcOrd="7" destOrd="0" parTransId="{D5DF156D-B73C-C948-B0C7-2473D0A73497}" sibTransId="{3BA09D55-ECC4-1A42-90CB-98C2292F0E90}"/>
    <dgm:cxn modelId="{A1E9619F-150E-44CC-90D2-63A475B64FAD}" srcId="{54E81001-0BAB-674C-89CD-4222CCD03FB5}" destId="{5C6497A0-3BE0-4044-B7A4-9A1FD2819E96}" srcOrd="8" destOrd="0" parTransId="{B62E7436-ABF4-0249-867B-A08F7B226D62}" sibTransId="{7A8A6645-7E21-F542-A7B2-8C0EF2BECE8B}"/>
    <dgm:cxn modelId="{C234D4A4-545F-4F4E-8ACB-D5F0602F8A6A}" srcId="{54E81001-0BAB-674C-89CD-4222CCD03FB5}" destId="{A225EA61-4A7A-6542-8E2F-58114A769CB8}" srcOrd="9" destOrd="0" parTransId="{D758DCC0-1DC2-5E45-B142-ACCFD8FD4F48}" sibTransId="{BCCE7AEC-8085-2846-9347-5E46564E7977}"/>
    <dgm:cxn modelId="{3B4BF6D9-7F20-412A-9BCB-A4877046B16D}" srcId="{54E81001-0BAB-674C-89CD-4222CCD03FB5}" destId="{A27A2C54-0942-7B43-9614-6467B9077D98}" srcOrd="10" destOrd="0" parTransId="{8B1BD964-07EA-1145-8510-00BBF463AF0B}" sibTransId="{4B608C78-54A0-7E47-8B44-BF9DE2401665}"/>
    <dgm:cxn modelId="{10FDF7E2-5B05-4076-ACA3-046C477D12E9}" type="presOf" srcId="{54E81001-0BAB-674C-89CD-4222CCD03FB5}" destId="{6F791872-04E7-FE48-878B-D680047A55AC}" srcOrd="0" destOrd="0" presId="urn:microsoft.com/office/officeart/2005/8/layout/hProcess11"/>
    <dgm:cxn modelId="{6A807571-A328-4AD0-B888-59BBA5D6FC8F}" type="presParOf" srcId="{6F791872-04E7-FE48-878B-D680047A55AC}" destId="{009AF5E8-2C0E-3A47-B4A8-513D822B7FEF}" srcOrd="0" destOrd="0" presId="urn:microsoft.com/office/officeart/2005/8/layout/hProcess11"/>
    <dgm:cxn modelId="{06E00321-89F1-4F6A-949F-57490061C060}" type="presParOf" srcId="{6F791872-04E7-FE48-878B-D680047A55AC}" destId="{A0FB7E95-1BE1-5E4F-A0DC-205E11AB0719}" srcOrd="1" destOrd="0" presId="urn:microsoft.com/office/officeart/2005/8/layout/hProcess11"/>
    <dgm:cxn modelId="{1CBF820D-3E16-4516-9462-DF33E374BF2B}" type="presParOf" srcId="{A0FB7E95-1BE1-5E4F-A0DC-205E11AB0719}" destId="{25D22485-FF70-974E-9016-4A3A8B10F1AB}" srcOrd="0" destOrd="0" presId="urn:microsoft.com/office/officeart/2005/8/layout/hProcess11"/>
    <dgm:cxn modelId="{924178F1-2721-48C3-BDD2-EC719435CBCA}" type="presParOf" srcId="{25D22485-FF70-974E-9016-4A3A8B10F1AB}" destId="{8F1F99DB-C5C6-C349-8959-1AD7150D438F}" srcOrd="0" destOrd="0" presId="urn:microsoft.com/office/officeart/2005/8/layout/hProcess11"/>
    <dgm:cxn modelId="{7FF3D260-44B7-47F8-8C05-23B164292A39}" type="presOf" srcId="{7DB17709-CD8A-5344-97E8-DDB004BC081A}" destId="{8F1F99DB-C5C6-C349-8959-1AD7150D438F}" srcOrd="0" destOrd="0" presId="urn:microsoft.com/office/officeart/2005/8/layout/hProcess11"/>
    <dgm:cxn modelId="{7CAA9586-2798-42EF-A7EC-B4A910930FED}" type="presParOf" srcId="{25D22485-FF70-974E-9016-4A3A8B10F1AB}" destId="{A5585814-C8F2-3347-9580-5C3168AFE802}" srcOrd="1" destOrd="0" presId="urn:microsoft.com/office/officeart/2005/8/layout/hProcess11"/>
    <dgm:cxn modelId="{25736FA1-367A-4279-97CD-B012AFBDC953}" type="presParOf" srcId="{25D22485-FF70-974E-9016-4A3A8B10F1AB}" destId="{18B7F44B-18DA-9F4C-AC3E-EFDE583993A9}" srcOrd="2" destOrd="0" presId="urn:microsoft.com/office/officeart/2005/8/layout/hProcess11"/>
    <dgm:cxn modelId="{8556A92F-0A10-459E-A13F-3138851EC727}" type="presParOf" srcId="{A0FB7E95-1BE1-5E4F-A0DC-205E11AB0719}" destId="{DFADEB85-0ACB-C54B-90B4-E7090ED4ED18}" srcOrd="1" destOrd="0" presId="urn:microsoft.com/office/officeart/2005/8/layout/hProcess11"/>
    <dgm:cxn modelId="{90AFC1B1-B15B-4968-B863-3BC6D6F44F5B}" type="presParOf" srcId="{A0FB7E95-1BE1-5E4F-A0DC-205E11AB0719}" destId="{15E608A2-03AE-0A46-8BDA-60BE971DB143}" srcOrd="2" destOrd="0" presId="urn:microsoft.com/office/officeart/2005/8/layout/hProcess11"/>
    <dgm:cxn modelId="{1334D376-21C6-4DDF-BF7A-57270D6FEF14}" type="presParOf" srcId="{15E608A2-03AE-0A46-8BDA-60BE971DB143}" destId="{1DA33E18-A8CE-494E-9F46-2F2E81A5D39E}" srcOrd="0" destOrd="0" presId="urn:microsoft.com/office/officeart/2005/8/layout/hProcess11"/>
    <dgm:cxn modelId="{A709ED24-BAB0-4072-B24E-5C1765321D72}" type="presOf" srcId="{F746B44C-DA62-DE46-83E4-2BF3B2BC23A0}" destId="{1DA33E18-A8CE-494E-9F46-2F2E81A5D39E}" srcOrd="0" destOrd="0" presId="urn:microsoft.com/office/officeart/2005/8/layout/hProcess11"/>
    <dgm:cxn modelId="{E45562DC-6313-41F2-8A9A-1B64F47DBA00}" type="presParOf" srcId="{15E608A2-03AE-0A46-8BDA-60BE971DB143}" destId="{8580BC30-7CF3-B442-BE81-26D1A8F54926}" srcOrd="1" destOrd="0" presId="urn:microsoft.com/office/officeart/2005/8/layout/hProcess11"/>
    <dgm:cxn modelId="{11AB84C8-9FFE-4B11-808F-E4FDC9CBE8B0}" type="presParOf" srcId="{15E608A2-03AE-0A46-8BDA-60BE971DB143}" destId="{F079D031-6425-9B48-81AA-43DA540C8C89}" srcOrd="2" destOrd="0" presId="urn:microsoft.com/office/officeart/2005/8/layout/hProcess11"/>
    <dgm:cxn modelId="{1BEF0CAF-8315-4796-B38C-490B9EC6532D}" type="presParOf" srcId="{A0FB7E95-1BE1-5E4F-A0DC-205E11AB0719}" destId="{899F6E5B-FAD2-8143-AEF4-9C990B87BDCE}" srcOrd="3" destOrd="0" presId="urn:microsoft.com/office/officeart/2005/8/layout/hProcess11"/>
    <dgm:cxn modelId="{5DF35F38-7D8C-404B-B269-C4D59F1A92AC}" type="presParOf" srcId="{A0FB7E95-1BE1-5E4F-A0DC-205E11AB0719}" destId="{21944DAA-24DE-EB4F-9F5F-5DC4BD24BA6D}" srcOrd="4" destOrd="0" presId="urn:microsoft.com/office/officeart/2005/8/layout/hProcess11"/>
    <dgm:cxn modelId="{7F83C35D-A057-4503-A711-940E854FE3B4}" type="presParOf" srcId="{21944DAA-24DE-EB4F-9F5F-5DC4BD24BA6D}" destId="{62312776-D29A-A24D-AB53-0D0E3A819ADA}" srcOrd="0" destOrd="0" presId="urn:microsoft.com/office/officeart/2005/8/layout/hProcess11"/>
    <dgm:cxn modelId="{19AFBE8E-EECB-4E34-8FFC-7BC6D078D1CA}" type="presOf" srcId="{6863454E-8CAA-5A45-ABE6-644C9C6EADC2}" destId="{62312776-D29A-A24D-AB53-0D0E3A819ADA}" srcOrd="0" destOrd="0" presId="urn:microsoft.com/office/officeart/2005/8/layout/hProcess11"/>
    <dgm:cxn modelId="{7CA83196-33EC-4E39-AB61-36C584AAC237}" type="presParOf" srcId="{21944DAA-24DE-EB4F-9F5F-5DC4BD24BA6D}" destId="{021C76E1-895C-8E41-BEC0-4008D1B7EF81}" srcOrd="1" destOrd="0" presId="urn:microsoft.com/office/officeart/2005/8/layout/hProcess11"/>
    <dgm:cxn modelId="{B615F79C-5098-4463-8AB5-5E86452DA114}" type="presParOf" srcId="{21944DAA-24DE-EB4F-9F5F-5DC4BD24BA6D}" destId="{B36CC2C5-501F-AE4F-8124-0BDCE48C5811}" srcOrd="2" destOrd="0" presId="urn:microsoft.com/office/officeart/2005/8/layout/hProcess11"/>
    <dgm:cxn modelId="{C0C22F33-BB08-4428-906F-7CC793BA9F14}" type="presParOf" srcId="{A0FB7E95-1BE1-5E4F-A0DC-205E11AB0719}" destId="{679730D6-8F0F-EC4D-ADE8-F6E683704E73}" srcOrd="5" destOrd="0" presId="urn:microsoft.com/office/officeart/2005/8/layout/hProcess11"/>
    <dgm:cxn modelId="{6DC04E01-0BF7-494D-B78E-BB8E19D0FA97}" type="presParOf" srcId="{A0FB7E95-1BE1-5E4F-A0DC-205E11AB0719}" destId="{FF3A98D4-62EF-344F-8870-87F6098E4DE9}" srcOrd="6" destOrd="0" presId="urn:microsoft.com/office/officeart/2005/8/layout/hProcess11"/>
    <dgm:cxn modelId="{49E152FF-18D5-4FD6-9B81-55FED0717CD5}" type="presParOf" srcId="{FF3A98D4-62EF-344F-8870-87F6098E4DE9}" destId="{53D3A1FD-63DE-DB43-8217-592455068B16}" srcOrd="0" destOrd="0" presId="urn:microsoft.com/office/officeart/2005/8/layout/hProcess11"/>
    <dgm:cxn modelId="{A53DE5A9-4B18-458E-91B1-2546766FAD8B}" type="presOf" srcId="{14F5DAAF-8493-5449-80BC-4A73E588272D}" destId="{53D3A1FD-63DE-DB43-8217-592455068B16}" srcOrd="0" destOrd="0" presId="urn:microsoft.com/office/officeart/2005/8/layout/hProcess11"/>
    <dgm:cxn modelId="{25ADF44F-188C-4A08-ACF2-39113B6BFD8E}" type="presParOf" srcId="{FF3A98D4-62EF-344F-8870-87F6098E4DE9}" destId="{2FAE71F2-4138-FD40-87DB-D4E1EDA7F9AB}" srcOrd="1" destOrd="0" presId="urn:microsoft.com/office/officeart/2005/8/layout/hProcess11"/>
    <dgm:cxn modelId="{BF492627-3EA2-4143-8859-B0CA6C6EFA98}" type="presParOf" srcId="{FF3A98D4-62EF-344F-8870-87F6098E4DE9}" destId="{72892AC5-BB40-9048-8680-511DEC4567BF}" srcOrd="2" destOrd="0" presId="urn:microsoft.com/office/officeart/2005/8/layout/hProcess11"/>
    <dgm:cxn modelId="{908A83CF-1C55-4B50-BC5B-C1897D42E87D}" type="presParOf" srcId="{A0FB7E95-1BE1-5E4F-A0DC-205E11AB0719}" destId="{52DDBF87-112B-D44E-90D5-C3ABC401A521}" srcOrd="7" destOrd="0" presId="urn:microsoft.com/office/officeart/2005/8/layout/hProcess11"/>
    <dgm:cxn modelId="{883419E0-C30B-4C2F-9782-62F1A6A3F19F}" type="presParOf" srcId="{A0FB7E95-1BE1-5E4F-A0DC-205E11AB0719}" destId="{EC07A67B-3ABB-8A41-9F31-914809C38A79}" srcOrd="8" destOrd="0" presId="urn:microsoft.com/office/officeart/2005/8/layout/hProcess11"/>
    <dgm:cxn modelId="{3D1633C8-B6DA-42A4-A6C4-33D8FE9C63D4}" type="presParOf" srcId="{EC07A67B-3ABB-8A41-9F31-914809C38A79}" destId="{40079E46-F3D9-7145-983B-D5E4DC5199D5}" srcOrd="0" destOrd="0" presId="urn:microsoft.com/office/officeart/2005/8/layout/hProcess11"/>
    <dgm:cxn modelId="{B542901E-E490-4BFC-851D-D614CADD2A77}" type="presOf" srcId="{5210EC36-F793-BF46-923D-15773572968F}" destId="{40079E46-F3D9-7145-983B-D5E4DC5199D5}" srcOrd="0" destOrd="0" presId="urn:microsoft.com/office/officeart/2005/8/layout/hProcess11"/>
    <dgm:cxn modelId="{FE036515-8643-49C5-8FFE-5C7B6CC72E8E}" type="presParOf" srcId="{EC07A67B-3ABB-8A41-9F31-914809C38A79}" destId="{E4BEBDDB-75F7-AA4B-9479-CFF95D87D8F4}" srcOrd="1" destOrd="0" presId="urn:microsoft.com/office/officeart/2005/8/layout/hProcess11"/>
    <dgm:cxn modelId="{BA95E581-67D9-4597-8E0D-E15E8EDD80C9}" type="presParOf" srcId="{EC07A67B-3ABB-8A41-9F31-914809C38A79}" destId="{083595C7-72F5-EA42-A061-F5A6E4004C9A}" srcOrd="2" destOrd="0" presId="urn:microsoft.com/office/officeart/2005/8/layout/hProcess11"/>
    <dgm:cxn modelId="{23C004B0-FA0F-4C5D-9F43-87EEAAB06529}" type="presParOf" srcId="{A0FB7E95-1BE1-5E4F-A0DC-205E11AB0719}" destId="{82D6FB2E-CC99-A741-A61C-C4EE459DAC63}" srcOrd="9" destOrd="0" presId="urn:microsoft.com/office/officeart/2005/8/layout/hProcess11"/>
    <dgm:cxn modelId="{06143492-D2D6-4901-857F-C5F275576635}" type="presParOf" srcId="{A0FB7E95-1BE1-5E4F-A0DC-205E11AB0719}" destId="{171F8E8C-03B1-DC41-8B6A-3FAB198E7D2A}" srcOrd="10" destOrd="0" presId="urn:microsoft.com/office/officeart/2005/8/layout/hProcess11"/>
    <dgm:cxn modelId="{DD932AF4-7289-4AC5-BF2E-3126691FA0B5}" type="presParOf" srcId="{171F8E8C-03B1-DC41-8B6A-3FAB198E7D2A}" destId="{7DC98FED-A715-FD41-BAE1-DE2703BC5E1F}" srcOrd="0" destOrd="0" presId="urn:microsoft.com/office/officeart/2005/8/layout/hProcess11"/>
    <dgm:cxn modelId="{3C77B844-76F4-4185-9983-477D1D76F5E2}" type="presOf" srcId="{1E85EAE2-CA47-2140-B814-5B834C3AFD74}" destId="{7DC98FED-A715-FD41-BAE1-DE2703BC5E1F}" srcOrd="0" destOrd="0" presId="urn:microsoft.com/office/officeart/2005/8/layout/hProcess11"/>
    <dgm:cxn modelId="{65B85B53-B40C-4C9D-AE1F-C674BD674D13}" type="presParOf" srcId="{171F8E8C-03B1-DC41-8B6A-3FAB198E7D2A}" destId="{4E7D0297-06CD-2141-83CE-3CB7446D4604}" srcOrd="1" destOrd="0" presId="urn:microsoft.com/office/officeart/2005/8/layout/hProcess11"/>
    <dgm:cxn modelId="{813CEC86-2F31-4845-B4D8-21B2130B22E0}" type="presParOf" srcId="{171F8E8C-03B1-DC41-8B6A-3FAB198E7D2A}" destId="{3FA6112E-672C-584D-8621-D4FF393D925A}" srcOrd="2" destOrd="0" presId="urn:microsoft.com/office/officeart/2005/8/layout/hProcess11"/>
    <dgm:cxn modelId="{8910995D-5567-4DB0-AEEA-CBCB256D7BDB}" type="presParOf" srcId="{A0FB7E95-1BE1-5E4F-A0DC-205E11AB0719}" destId="{53A02F05-A9D4-4E41-8CE1-1F80956D75D1}" srcOrd="11" destOrd="0" presId="urn:microsoft.com/office/officeart/2005/8/layout/hProcess11"/>
    <dgm:cxn modelId="{018E5E0F-8AE9-427F-9C1D-658EFCEAB776}" type="presParOf" srcId="{A0FB7E95-1BE1-5E4F-A0DC-205E11AB0719}" destId="{E70731BC-9BB4-6E42-B393-BFB910D24597}" srcOrd="12" destOrd="0" presId="urn:microsoft.com/office/officeart/2005/8/layout/hProcess11"/>
    <dgm:cxn modelId="{53D67DDC-8BDA-447A-A259-A092AD9865E6}" type="presParOf" srcId="{E70731BC-9BB4-6E42-B393-BFB910D24597}" destId="{A2105EBB-5C0A-4646-B536-8C579A7590C2}" srcOrd="0" destOrd="0" presId="urn:microsoft.com/office/officeart/2005/8/layout/hProcess11"/>
    <dgm:cxn modelId="{EB0DC38A-213A-47D2-ABFC-AF5ECA2AE3E4}" type="presOf" srcId="{51F876F7-2903-3843-81A2-9ACA9B66A930}" destId="{A2105EBB-5C0A-4646-B536-8C579A7590C2}" srcOrd="0" destOrd="0" presId="urn:microsoft.com/office/officeart/2005/8/layout/hProcess11"/>
    <dgm:cxn modelId="{DB4CA50B-ABE8-4DEC-9F28-D9193A372113}" type="presParOf" srcId="{E70731BC-9BB4-6E42-B393-BFB910D24597}" destId="{9FCF4A10-0A00-4A4D-AAD9-89C93F2B21FB}" srcOrd="1" destOrd="0" presId="urn:microsoft.com/office/officeart/2005/8/layout/hProcess11"/>
    <dgm:cxn modelId="{50F5CD6E-6ECE-4530-B89C-5E85DAE83BF6}" type="presParOf" srcId="{E70731BC-9BB4-6E42-B393-BFB910D24597}" destId="{56440925-6265-2842-9A60-FDE446AAF4F7}" srcOrd="2" destOrd="0" presId="urn:microsoft.com/office/officeart/2005/8/layout/hProcess11"/>
    <dgm:cxn modelId="{2BB5AC2E-B013-408D-8328-1A4401D99E88}" type="presParOf" srcId="{A0FB7E95-1BE1-5E4F-A0DC-205E11AB0719}" destId="{6B2D3876-BA39-BC43-B2A7-5B7C575A1D1B}" srcOrd="13" destOrd="0" presId="urn:microsoft.com/office/officeart/2005/8/layout/hProcess11"/>
    <dgm:cxn modelId="{573CDD7F-A89B-423D-9EDF-B43071630610}" type="presParOf" srcId="{A0FB7E95-1BE1-5E4F-A0DC-205E11AB0719}" destId="{074A00D8-BF38-2C4B-A569-3A86ACB2C4C8}" srcOrd="14" destOrd="0" presId="urn:microsoft.com/office/officeart/2005/8/layout/hProcess11"/>
    <dgm:cxn modelId="{9319598E-E3AC-436B-90E6-DDE81F286E77}" type="presParOf" srcId="{074A00D8-BF38-2C4B-A569-3A86ACB2C4C8}" destId="{41C633D6-68F3-BB44-A782-BB6FF0B60C63}" srcOrd="0" destOrd="0" presId="urn:microsoft.com/office/officeart/2005/8/layout/hProcess11"/>
    <dgm:cxn modelId="{63003AB4-7207-450C-9E60-3ED0AAD98B9D}" type="presOf" srcId="{9FA6E276-4096-E74A-BAA8-461F67408A76}" destId="{41C633D6-68F3-BB44-A782-BB6FF0B60C63}" srcOrd="0" destOrd="0" presId="urn:microsoft.com/office/officeart/2005/8/layout/hProcess11"/>
    <dgm:cxn modelId="{AD3E6247-C116-4702-ABB7-77639435009E}" type="presParOf" srcId="{074A00D8-BF38-2C4B-A569-3A86ACB2C4C8}" destId="{6903ECC6-A3AA-7342-A787-01CC90D17EDC}" srcOrd="1" destOrd="0" presId="urn:microsoft.com/office/officeart/2005/8/layout/hProcess11"/>
    <dgm:cxn modelId="{B222E365-9731-451C-8F2F-9F2174168B99}" type="presParOf" srcId="{074A00D8-BF38-2C4B-A569-3A86ACB2C4C8}" destId="{4B3E2445-6AF1-CB48-B2CA-6C98EAC13D6C}" srcOrd="2" destOrd="0" presId="urn:microsoft.com/office/officeart/2005/8/layout/hProcess11"/>
    <dgm:cxn modelId="{BFB9C880-D91C-4257-A1CB-ED6586B0F2FB}" type="presParOf" srcId="{A0FB7E95-1BE1-5E4F-A0DC-205E11AB0719}" destId="{55F576D0-983E-B24E-9559-4233AF03DDCD}" srcOrd="15" destOrd="0" presId="urn:microsoft.com/office/officeart/2005/8/layout/hProcess11"/>
    <dgm:cxn modelId="{5345CC97-DB31-4031-9894-69536841E58B}" type="presParOf" srcId="{A0FB7E95-1BE1-5E4F-A0DC-205E11AB0719}" destId="{C1EC2CC3-7004-DA4D-A9E3-A65C3D0EEE76}" srcOrd="16" destOrd="0" presId="urn:microsoft.com/office/officeart/2005/8/layout/hProcess11"/>
    <dgm:cxn modelId="{C8C2D107-D0C1-4316-A2CD-286434FD5522}" type="presParOf" srcId="{C1EC2CC3-7004-DA4D-A9E3-A65C3D0EEE76}" destId="{FC066D81-E666-A34F-9764-8DD8B35E2008}" srcOrd="0" destOrd="0" presId="urn:microsoft.com/office/officeart/2005/8/layout/hProcess11"/>
    <dgm:cxn modelId="{DDA29E42-739D-4E35-81DC-AF503B307877}" type="presOf" srcId="{5C6497A0-3BE0-4044-B7A4-9A1FD2819E96}" destId="{FC066D81-E666-A34F-9764-8DD8B35E2008}" srcOrd="0" destOrd="0" presId="urn:microsoft.com/office/officeart/2005/8/layout/hProcess11"/>
    <dgm:cxn modelId="{CC7CC3FD-C0F7-468D-927B-031A26AB3D61}" type="presParOf" srcId="{C1EC2CC3-7004-DA4D-A9E3-A65C3D0EEE76}" destId="{0F879CEE-8F64-9B47-90E8-FC41A4F8F839}" srcOrd="1" destOrd="0" presId="urn:microsoft.com/office/officeart/2005/8/layout/hProcess11"/>
    <dgm:cxn modelId="{26EF29E1-191A-4C1D-84E8-277D88A66C01}" type="presParOf" srcId="{C1EC2CC3-7004-DA4D-A9E3-A65C3D0EEE76}" destId="{DDCF99C5-8D86-134F-A523-FC936339325B}" srcOrd="2" destOrd="0" presId="urn:microsoft.com/office/officeart/2005/8/layout/hProcess11"/>
    <dgm:cxn modelId="{0C863A51-72B0-41F9-B29A-11F8F75E581E}" type="presParOf" srcId="{A0FB7E95-1BE1-5E4F-A0DC-205E11AB0719}" destId="{8AD2ED78-1559-E24A-8F6F-FD49ED23CB16}" srcOrd="17" destOrd="0" presId="urn:microsoft.com/office/officeart/2005/8/layout/hProcess11"/>
    <dgm:cxn modelId="{EBB5925C-BB65-4318-9DAC-8819676E6BCE}" type="presParOf" srcId="{A0FB7E95-1BE1-5E4F-A0DC-205E11AB0719}" destId="{9B5FB943-944A-C24F-8D19-EFE591F34AD2}" srcOrd="18" destOrd="0" presId="urn:microsoft.com/office/officeart/2005/8/layout/hProcess11"/>
    <dgm:cxn modelId="{6B587EA7-1BB2-4402-AF3A-4BCF54E12523}" type="presParOf" srcId="{9B5FB943-944A-C24F-8D19-EFE591F34AD2}" destId="{D5E5CEF2-EA86-CB48-88C8-2F253D03BCBA}" srcOrd="0" destOrd="0" presId="urn:microsoft.com/office/officeart/2005/8/layout/hProcess11"/>
    <dgm:cxn modelId="{3AC0C104-1723-4A2A-B20A-A5CAE9451064}" type="presOf" srcId="{A225EA61-4A7A-6542-8E2F-58114A769CB8}" destId="{D5E5CEF2-EA86-CB48-88C8-2F253D03BCBA}" srcOrd="0" destOrd="0" presId="urn:microsoft.com/office/officeart/2005/8/layout/hProcess11"/>
    <dgm:cxn modelId="{B4C70698-799C-4A01-B4FE-F791265D1F56}" type="presParOf" srcId="{9B5FB943-944A-C24F-8D19-EFE591F34AD2}" destId="{6B93F6A9-1DA8-3A42-9AB7-1D91D80F22A1}" srcOrd="1" destOrd="0" presId="urn:microsoft.com/office/officeart/2005/8/layout/hProcess11"/>
    <dgm:cxn modelId="{16CABBE4-041E-4DB3-8BF9-F7BBD96F7F97}" type="presParOf" srcId="{9B5FB943-944A-C24F-8D19-EFE591F34AD2}" destId="{B02E4676-56B7-6C4B-80D5-E37936071912}" srcOrd="2" destOrd="0" presId="urn:microsoft.com/office/officeart/2005/8/layout/hProcess11"/>
    <dgm:cxn modelId="{52E45412-BBE8-4B85-B23D-52F1420C2C0B}" type="presParOf" srcId="{A0FB7E95-1BE1-5E4F-A0DC-205E11AB0719}" destId="{4119AC13-840D-224E-8270-1D5A57EB38F2}" srcOrd="19" destOrd="0" presId="urn:microsoft.com/office/officeart/2005/8/layout/hProcess11"/>
    <dgm:cxn modelId="{5EE9A5B7-A61D-4AC0-90A6-8309180E467F}" type="presParOf" srcId="{A0FB7E95-1BE1-5E4F-A0DC-205E11AB0719}" destId="{30F868C8-CA26-EE4A-B7E0-5E9DE9A23F02}" srcOrd="20" destOrd="0" presId="urn:microsoft.com/office/officeart/2005/8/layout/hProcess11"/>
    <dgm:cxn modelId="{2886505D-7D44-4066-8859-090C70C3ADA6}" type="presParOf" srcId="{30F868C8-CA26-EE4A-B7E0-5E9DE9A23F02}" destId="{9372251F-D1E0-EB42-A95C-6EEFF18E66CE}" srcOrd="0" destOrd="0" presId="urn:microsoft.com/office/officeart/2005/8/layout/hProcess11"/>
    <dgm:cxn modelId="{83867F71-7163-4EB2-8B3D-96E954FF3B28}" type="presOf" srcId="{A27A2C54-0942-7B43-9614-6467B9077D98}" destId="{9372251F-D1E0-EB42-A95C-6EEFF18E66CE}" srcOrd="0" destOrd="0" presId="urn:microsoft.com/office/officeart/2005/8/layout/hProcess11"/>
    <dgm:cxn modelId="{D10C44BA-0B58-4E7A-BFAE-DC4DBD8638F3}" type="presParOf" srcId="{30F868C8-CA26-EE4A-B7E0-5E9DE9A23F02}" destId="{9BE7FC23-95EE-7149-9E86-A35705A72740}" srcOrd="1" destOrd="0" presId="urn:microsoft.com/office/officeart/2005/8/layout/hProcess11"/>
    <dgm:cxn modelId="{FACE188E-CA73-444A-8F08-E0CD528A25DE}" type="presParOf" srcId="{30F868C8-CA26-EE4A-B7E0-5E9DE9A23F02}" destId="{9E90B2E2-614E-AA40-9A52-684B7A06A9DE}" srcOrd="2" destOrd="0" presId="urn:microsoft.com/office/officeart/2005/8/layout/hProcess11"/>
  </dgm:cxnLst>
  <dgm:bg/>
  <dgm:whole/>
  <dgm:extLst>
    <a:ext uri="http://schemas.microsoft.com/office/drawing/2008/diagram">
      <dsp:dataModelExt xmlns:dsp="http://schemas.microsoft.com/office/drawing/2008/diagram" relId="rId3" minVer="http://schemas.openxmlformats.org/drawingml/2006/main"/>
    </a:ext>
  </dgm:extLst>
</dgm:dataModel>
</file>

<file path=ppt/diagrams/data6.xml><?xml version="1.0" encoding="utf-8"?>
<dgm:dataModel xmlns:a="http://schemas.openxmlformats.org/drawingml/2006/main" xmlns:r="http://schemas.openxmlformats.org/officeDocument/2006/relationships" xmlns:dgm="http://schemas.openxmlformats.org/drawingml/2006/diagram">
  <dgm:ptLst>
    <dgm:pt modelId="{F900D336-E68F-DD4C-AAB3-ED2DA4659471}" type="doc">
      <dgm:prSet loTypeId="urn:microsoft.com/office/officeart/2005/8/layout/chart3" loCatId="" qsTypeId="urn:microsoft.com/office/officeart/2005/8/quickstyle/simple1" qsCatId="simple" csTypeId="urn:microsoft.com/office/officeart/2005/8/colors/colorful1" csCatId="colorful" phldr="1"/>
      <dgm:spPr/>
      <dgm:t>
        <a:bodyPr/>
        <a:lstStyle/>
        <a:p/>
      </dgm:t>
    </dgm:pt>
    <dgm:pt modelId="{67CA3EE3-EE90-364F-8ABE-C6ED6A70AFE5}" type="parTrans" cxnId="{95DE762B-3BF9-4C2E-AD93-0410FB1E3BD0}">
      <dgm:prSet/>
      <dgm:spPr/>
      <dgm:t>
        <a:bodyPr/>
        <a:lstStyle/>
        <a:p>
          <a:endParaRPr lang="en-US"/>
        </a:p>
      </dgm:t>
    </dgm:pt>
    <dgm:pt modelId="{932E8442-438B-7E42-96CE-264E8AA5D6BC}">
      <dgm:prSet phldrT="[Text]"/>
      <dgm:spPr>
        <a:solidFill>
          <a:schemeClr val="accent6">
            <a:lumMod val="75000"/>
          </a:schemeClr>
        </a:solidFill>
      </dgm:spPr>
      <dgm:t>
        <a:bodyPr/>
        <a:lstStyle/>
        <a:p>
          <a:r>
            <a:rPr lang="en-US"/>
            <a:t>Salary Level</a:t>
          </a:r>
        </a:p>
      </dgm:t>
    </dgm:pt>
    <dgm:pt modelId="{70E67ECF-DE75-EF47-8668-BE2B68138A02}" type="sibTrans" cxnId="{95DE762B-3BF9-4C2E-AD93-0410FB1E3BD0}">
      <dgm:prSet/>
      <dgm:spPr/>
      <dgm:t>
        <a:bodyPr/>
        <a:lstStyle/>
        <a:p>
          <a:endParaRPr lang="en-US"/>
        </a:p>
      </dgm:t>
    </dgm:pt>
    <dgm:pt modelId="{4154F31F-65C9-5D4A-93FA-8BB3C7A5E279}" type="parTrans" cxnId="{BF0FA158-6957-4A30-A113-504A9F96C37C}">
      <dgm:prSet/>
      <dgm:spPr/>
      <dgm:t>
        <a:bodyPr/>
        <a:lstStyle/>
        <a:p>
          <a:endParaRPr lang="en-US"/>
        </a:p>
      </dgm:t>
    </dgm:pt>
    <dgm:pt modelId="{17F5FC29-27CC-474F-9C66-8298FE2581F9}">
      <dgm:prSet phldrT="[Text]"/>
      <dgm:spPr>
        <a:solidFill>
          <a:schemeClr val="accent4">
            <a:lumMod val="60000"/>
            <a:lumOff val="40000"/>
          </a:schemeClr>
        </a:solidFill>
      </dgm:spPr>
      <dgm:t>
        <a:bodyPr/>
        <a:lstStyle/>
        <a:p>
          <a:r>
            <a:rPr lang="en-US">
              <a:solidFill>
                <a:schemeClr val="tx1"/>
              </a:solidFill>
            </a:rPr>
            <a:t>Salary Basis</a:t>
          </a:r>
        </a:p>
      </dgm:t>
    </dgm:pt>
    <dgm:pt modelId="{FC55B263-8158-7243-994D-8947CAD741E5}" type="sibTrans" cxnId="{BF0FA158-6957-4A30-A113-504A9F96C37C}">
      <dgm:prSet/>
      <dgm:spPr/>
      <dgm:t>
        <a:bodyPr/>
        <a:lstStyle/>
        <a:p>
          <a:endParaRPr lang="en-US"/>
        </a:p>
      </dgm:t>
    </dgm:pt>
    <dgm:pt modelId="{AF8A0C3F-9CFD-3F4E-AFDB-FAC9CF49C360}" type="parTrans" cxnId="{B4340B07-2218-47B9-ABEB-3AF2160CA4AC}">
      <dgm:prSet/>
      <dgm:spPr/>
      <dgm:t>
        <a:bodyPr/>
        <a:lstStyle/>
        <a:p>
          <a:endParaRPr lang="en-US"/>
        </a:p>
      </dgm:t>
    </dgm:pt>
    <dgm:pt modelId="{37171807-8B46-1D4D-AD46-4606AE590C60}">
      <dgm:prSet phldrT="[Text]"/>
      <dgm:spPr>
        <a:solidFill>
          <a:srgbClr val="BF0003"/>
        </a:solidFill>
      </dgm:spPr>
      <dgm:t>
        <a:bodyPr/>
        <a:lstStyle/>
        <a:p>
          <a:r>
            <a:rPr lang="en-US"/>
            <a:t>Primary Duties</a:t>
          </a:r>
        </a:p>
      </dgm:t>
    </dgm:pt>
    <dgm:pt modelId="{ED478350-B7F2-1648-B7EE-F637EA63C258}" type="sibTrans" cxnId="{B4340B07-2218-47B9-ABEB-3AF2160CA4AC}">
      <dgm:prSet/>
      <dgm:spPr/>
      <dgm:t>
        <a:bodyPr/>
        <a:lstStyle/>
        <a:p>
          <a:endParaRPr lang="en-US"/>
        </a:p>
      </dgm:t>
    </dgm:pt>
    <dgm:pt modelId="{BA6ADD11-05AF-A549-833A-7AF13B184529}" type="pres">
      <dgm:prSet presAssocID="{F900D336-E68F-DD4C-AAB3-ED2DA4659471}" presName="compositeShape">
        <dgm:presLayoutVars>
          <dgm:chMax val="7"/>
          <dgm:dir/>
          <dgm:resizeHandles val="exact"/>
        </dgm:presLayoutVars>
      </dgm:prSet>
      <dgm:spPr/>
      <dgm:t>
        <a:bodyPr/>
        <a:lstStyle/>
        <a:p/>
      </dgm:t>
    </dgm:pt>
    <dgm:pt modelId="{39498BA6-54EB-1E4C-A247-C5522608B7F3}" type="pres">
      <dgm:prSet presAssocID="{F900D336-E68F-DD4C-AAB3-ED2DA4659471}" presName="wedge1" presStyleLbl="node1" presStyleCnt="3"/>
      <dgm:spPr/>
      <dgm:t>
        <a:bodyPr/>
        <a:lstStyle/>
        <a:p>
          <a:endParaRPr lang="en-US"/>
        </a:p>
      </dgm:t>
    </dgm:pt>
    <dgm:pt modelId="{02CC95BA-1D99-8A4D-88A2-53D70F68DD4A}" type="pres">
      <dgm:prSet presAssocID="{F900D336-E68F-DD4C-AAB3-ED2DA4659471}" presName="wedge1Tx" presStyleLbl="node1" presStyleCnt="3">
        <dgm:presLayoutVars>
          <dgm:chMax val="0"/>
          <dgm:chPref val="0"/>
          <dgm:bulletEnabled val="1"/>
        </dgm:presLayoutVars>
      </dgm:prSet>
      <dgm:spPr/>
      <dgm:t>
        <a:bodyPr/>
        <a:lstStyle/>
        <a:p>
          <a:endParaRPr lang="en-US"/>
        </a:p>
      </dgm:t>
    </dgm:pt>
    <dgm:pt modelId="{EA517280-3C3C-A847-992A-BE80DD4CA15A}" type="pres">
      <dgm:prSet presAssocID="{F900D336-E68F-DD4C-AAB3-ED2DA4659471}" presName="wedge2" presStyleLbl="node1" presStyleIdx="1" presStyleCnt="3"/>
      <dgm:spPr/>
      <dgm:t>
        <a:bodyPr/>
        <a:lstStyle/>
        <a:p>
          <a:endParaRPr lang="en-US"/>
        </a:p>
      </dgm:t>
    </dgm:pt>
    <dgm:pt modelId="{2CE6CD39-DBA2-D740-874E-87B272910554}" type="pres">
      <dgm:prSet presAssocID="{F900D336-E68F-DD4C-AAB3-ED2DA4659471}" presName="wedge2Tx" presStyleLbl="node1" presStyleIdx="1" presStyleCnt="3">
        <dgm:presLayoutVars>
          <dgm:chMax val="0"/>
          <dgm:chPref val="0"/>
          <dgm:bulletEnabled val="1"/>
        </dgm:presLayoutVars>
      </dgm:prSet>
      <dgm:spPr/>
      <dgm:t>
        <a:bodyPr/>
        <a:lstStyle/>
        <a:p>
          <a:endParaRPr lang="en-US"/>
        </a:p>
      </dgm:t>
    </dgm:pt>
    <dgm:pt modelId="{2244D2EA-9D9C-B645-80AB-7CBDEEAF8C65}" type="pres">
      <dgm:prSet presAssocID="{F900D336-E68F-DD4C-AAB3-ED2DA4659471}" presName="wedge3" presStyleLbl="node1" presStyleIdx="2" presStyleCnt="3"/>
      <dgm:spPr/>
      <dgm:t>
        <a:bodyPr/>
        <a:lstStyle/>
        <a:p>
          <a:endParaRPr lang="en-US"/>
        </a:p>
      </dgm:t>
    </dgm:pt>
    <dgm:pt modelId="{31D822DD-FA46-924A-A965-43A7F13054D8}" type="pres">
      <dgm:prSet presAssocID="{F900D336-E68F-DD4C-AAB3-ED2DA4659471}" presName="wedge3Tx" presStyleLbl="node1" presStyleIdx="2" presStyleCnt="3">
        <dgm:presLayoutVars>
          <dgm:chMax val="0"/>
          <dgm:chPref val="0"/>
          <dgm:bulletEnabled val="1"/>
        </dgm:presLayoutVars>
      </dgm:prSet>
      <dgm:spPr/>
      <dgm:t>
        <a:bodyPr/>
        <a:lstStyle/>
        <a:p>
          <a:endParaRPr lang="en-US"/>
        </a:p>
      </dgm:t>
    </dgm:pt>
  </dgm:ptLst>
  <dgm:cxnLst>
    <dgm:cxn modelId="{95DE762B-3BF9-4C2E-AD93-0410FB1E3BD0}" srcId="{F900D336-E68F-DD4C-AAB3-ED2DA4659471}" destId="{932E8442-438B-7E42-96CE-264E8AA5D6BC}" srcOrd="0" destOrd="0" parTransId="{67CA3EE3-EE90-364F-8ABE-C6ED6A70AFE5}" sibTransId="{70E67ECF-DE75-EF47-8668-BE2B68138A02}"/>
    <dgm:cxn modelId="{BF0FA158-6957-4A30-A113-504A9F96C37C}" srcId="{F900D336-E68F-DD4C-AAB3-ED2DA4659471}" destId="{17F5FC29-27CC-474F-9C66-8298FE2581F9}" srcOrd="1" destOrd="0" parTransId="{4154F31F-65C9-5D4A-93FA-8BB3C7A5E279}" sibTransId="{FC55B263-8158-7243-994D-8947CAD741E5}"/>
    <dgm:cxn modelId="{B4340B07-2218-47B9-ABEB-3AF2160CA4AC}" srcId="{F900D336-E68F-DD4C-AAB3-ED2DA4659471}" destId="{37171807-8B46-1D4D-AD46-4606AE590C60}" srcOrd="2" destOrd="0" parTransId="{AF8A0C3F-9CFD-3F4E-AFDB-FAC9CF49C360}" sibTransId="{ED478350-B7F2-1648-B7EE-F637EA63C258}"/>
    <dgm:cxn modelId="{A7161D68-D466-4E0B-BEE3-080F71EA9383}" type="presOf" srcId="{F900D336-E68F-DD4C-AAB3-ED2DA4659471}" destId="{BA6ADD11-05AF-A549-833A-7AF13B184529}" srcOrd="0" destOrd="0" presId="urn:microsoft.com/office/officeart/2005/8/layout/chart3"/>
    <dgm:cxn modelId="{D7F44EC2-5D04-4AC1-8496-E17C9AC829EF}" type="presParOf" srcId="{BA6ADD11-05AF-A549-833A-7AF13B184529}" destId="{39498BA6-54EB-1E4C-A247-C5522608B7F3}" srcOrd="0" destOrd="0" presId="urn:microsoft.com/office/officeart/2005/8/layout/chart3"/>
    <dgm:cxn modelId="{B70849AB-F348-4638-96E0-56D0045D00F6}" type="presOf" srcId="{932E8442-438B-7E42-96CE-264E8AA5D6BC}" destId="{39498BA6-54EB-1E4C-A247-C5522608B7F3}" srcOrd="0" destOrd="0" presId="urn:microsoft.com/office/officeart/2005/8/layout/chart3"/>
    <dgm:cxn modelId="{FD2D2698-5873-4B9E-A5F2-91D454B460C7}" type="presParOf" srcId="{BA6ADD11-05AF-A549-833A-7AF13B184529}" destId="{02CC95BA-1D99-8A4D-88A2-53D70F68DD4A}" srcOrd="1" destOrd="0" presId="urn:microsoft.com/office/officeart/2005/8/layout/chart3"/>
    <dgm:cxn modelId="{22D0C7CA-1CDA-4A05-98A6-59B537189436}" type="presOf" srcId="{932E8442-438B-7E42-96CE-264E8AA5D6BC}" destId="{02CC95BA-1D99-8A4D-88A2-53D70F68DD4A}" srcOrd="1" destOrd="0" presId="urn:microsoft.com/office/officeart/2005/8/layout/chart3"/>
    <dgm:cxn modelId="{42E989AF-EDB1-4D6A-BC45-299968CA8AB6}" type="presParOf" srcId="{BA6ADD11-05AF-A549-833A-7AF13B184529}" destId="{EA517280-3C3C-A847-992A-BE80DD4CA15A}" srcOrd="2" destOrd="0" presId="urn:microsoft.com/office/officeart/2005/8/layout/chart3"/>
    <dgm:cxn modelId="{383FD942-829C-4AD4-A167-5B796366ACAA}" type="presOf" srcId="{17F5FC29-27CC-474F-9C66-8298FE2581F9}" destId="{EA517280-3C3C-A847-992A-BE80DD4CA15A}" srcOrd="0" destOrd="0" presId="urn:microsoft.com/office/officeart/2005/8/layout/chart3"/>
    <dgm:cxn modelId="{BB3D798E-C4C6-4913-9D59-913B7E4804BE}" type="presParOf" srcId="{BA6ADD11-05AF-A549-833A-7AF13B184529}" destId="{2CE6CD39-DBA2-D740-874E-87B272910554}" srcOrd="3" destOrd="0" presId="urn:microsoft.com/office/officeart/2005/8/layout/chart3"/>
    <dgm:cxn modelId="{51F2246D-0F7A-4723-8764-797B0A6B35AE}" type="presOf" srcId="{17F5FC29-27CC-474F-9C66-8298FE2581F9}" destId="{2CE6CD39-DBA2-D740-874E-87B272910554}" srcOrd="1" destOrd="0" presId="urn:microsoft.com/office/officeart/2005/8/layout/chart3"/>
    <dgm:cxn modelId="{709ECCF3-47C4-40AB-AAF6-610F75DB6A98}" type="presParOf" srcId="{BA6ADD11-05AF-A549-833A-7AF13B184529}" destId="{2244D2EA-9D9C-B645-80AB-7CBDEEAF8C65}" srcOrd="4" destOrd="0" presId="urn:microsoft.com/office/officeart/2005/8/layout/chart3"/>
    <dgm:cxn modelId="{EE693CC6-3D68-4E09-B73F-0F68F319ECF3}" type="presOf" srcId="{37171807-8B46-1D4D-AD46-4606AE590C60}" destId="{2244D2EA-9D9C-B645-80AB-7CBDEEAF8C65}" srcOrd="0" destOrd="0" presId="urn:microsoft.com/office/officeart/2005/8/layout/chart3"/>
    <dgm:cxn modelId="{FB94D537-2EF5-49F7-B2C4-77006249999D}" type="presParOf" srcId="{BA6ADD11-05AF-A549-833A-7AF13B184529}" destId="{31D822DD-FA46-924A-A965-43A7F13054D8}" srcOrd="5" destOrd="0" presId="urn:microsoft.com/office/officeart/2005/8/layout/chart3"/>
    <dgm:cxn modelId="{8E6C49C6-5A3B-4F06-A87E-19A9B86BB6FD}" type="presOf" srcId="{37171807-8B46-1D4D-AD46-4606AE590C60}" destId="{31D822DD-FA46-924A-A965-43A7F13054D8}" srcOrd="1" destOrd="0" presId="urn:microsoft.com/office/officeart/2005/8/layout/chart3"/>
  </dgm:cxnLst>
  <dgm:bg/>
  <dgm:whole/>
  <dgm:extLst>
    <a:ext uri="http://schemas.microsoft.com/office/drawing/2008/diagram">
      <dsp:dataModelExt xmlns:dsp="http://schemas.microsoft.com/office/drawing/2008/diagram" relId="rId3" minVer="http://schemas.openxmlformats.org/drawingml/2006/main"/>
    </a:ext>
  </dgm:extLst>
</dgm:dataModel>
</file>

<file path=ppt/diagrams/data7.xml><?xml version="1.0" encoding="utf-8"?>
<dgm:dataModel xmlns:a="http://schemas.openxmlformats.org/drawingml/2006/main" xmlns:r="http://schemas.openxmlformats.org/officeDocument/2006/relationships" xmlns:dgm="http://schemas.openxmlformats.org/drawingml/2006/diagram">
  <dgm:ptLst>
    <dgm:pt modelId="{F900D336-E68F-DD4C-AAB3-ED2DA4659471}" type="doc">
      <dgm:prSet loTypeId="urn:microsoft.com/office/officeart/2005/8/layout/chart3" loCatId="" qsTypeId="urn:microsoft.com/office/officeart/2005/8/quickstyle/simple1" qsCatId="simple" csTypeId="urn:microsoft.com/office/officeart/2005/8/colors/colorful1" csCatId="colorful" phldr="1"/>
      <dgm:spPr/>
      <dgm:t>
        <a:bodyPr/>
        <a:lstStyle/>
        <a:p/>
      </dgm:t>
    </dgm:pt>
    <dgm:pt modelId="{67CA3EE3-EE90-364F-8ABE-C6ED6A70AFE5}" type="parTrans" cxnId="{7FBE077A-A447-40A3-BE5C-AE4ED5DF295F}">
      <dgm:prSet/>
      <dgm:spPr/>
      <dgm:t>
        <a:bodyPr/>
        <a:lstStyle/>
        <a:p>
          <a:endParaRPr lang="en-US"/>
        </a:p>
      </dgm:t>
    </dgm:pt>
    <dgm:pt modelId="{932E8442-438B-7E42-96CE-264E8AA5D6BC}">
      <dgm:prSet phldrT="[Text]"/>
      <dgm:spPr>
        <a:solidFill>
          <a:schemeClr val="accent6">
            <a:lumMod val="75000"/>
          </a:schemeClr>
        </a:solidFill>
      </dgm:spPr>
      <dgm:t>
        <a:bodyPr/>
        <a:lstStyle/>
        <a:p>
          <a:r>
            <a:rPr lang="en-US"/>
            <a:t>Salary Level</a:t>
          </a:r>
        </a:p>
      </dgm:t>
    </dgm:pt>
    <dgm:pt modelId="{70E67ECF-DE75-EF47-8668-BE2B68138A02}" type="sibTrans" cxnId="{7FBE077A-A447-40A3-BE5C-AE4ED5DF295F}">
      <dgm:prSet/>
      <dgm:spPr/>
      <dgm:t>
        <a:bodyPr/>
        <a:lstStyle/>
        <a:p>
          <a:endParaRPr lang="en-US"/>
        </a:p>
      </dgm:t>
    </dgm:pt>
    <dgm:pt modelId="{4154F31F-65C9-5D4A-93FA-8BB3C7A5E279}" type="parTrans" cxnId="{6C082CB2-ABB9-46C6-93A4-574A5D8E98E9}">
      <dgm:prSet/>
      <dgm:spPr/>
      <dgm:t>
        <a:bodyPr/>
        <a:lstStyle/>
        <a:p>
          <a:endParaRPr lang="en-US"/>
        </a:p>
      </dgm:t>
    </dgm:pt>
    <dgm:pt modelId="{17F5FC29-27CC-474F-9C66-8298FE2581F9}">
      <dgm:prSet phldrT="[Text]"/>
      <dgm:spPr>
        <a:solidFill>
          <a:schemeClr val="accent4">
            <a:lumMod val="60000"/>
            <a:lumOff val="40000"/>
          </a:schemeClr>
        </a:solidFill>
      </dgm:spPr>
      <dgm:t>
        <a:bodyPr/>
        <a:lstStyle/>
        <a:p>
          <a:r>
            <a:rPr lang="en-US">
              <a:solidFill>
                <a:schemeClr val="tx1"/>
              </a:solidFill>
            </a:rPr>
            <a:t>Salary Basis</a:t>
          </a:r>
        </a:p>
      </dgm:t>
    </dgm:pt>
    <dgm:pt modelId="{FC55B263-8158-7243-994D-8947CAD741E5}" type="sibTrans" cxnId="{6C082CB2-ABB9-46C6-93A4-574A5D8E98E9}">
      <dgm:prSet/>
      <dgm:spPr/>
      <dgm:t>
        <a:bodyPr/>
        <a:lstStyle/>
        <a:p>
          <a:endParaRPr lang="en-US"/>
        </a:p>
      </dgm:t>
    </dgm:pt>
    <dgm:pt modelId="{AF8A0C3F-9CFD-3F4E-AFDB-FAC9CF49C360}" type="parTrans" cxnId="{9FA1F783-C440-4F57-9770-CAC0CD6AE6FC}">
      <dgm:prSet/>
      <dgm:spPr/>
      <dgm:t>
        <a:bodyPr/>
        <a:lstStyle/>
        <a:p>
          <a:endParaRPr lang="en-US"/>
        </a:p>
      </dgm:t>
    </dgm:pt>
    <dgm:pt modelId="{37171807-8B46-1D4D-AD46-4606AE590C60}">
      <dgm:prSet phldrT="[Text]"/>
      <dgm:spPr>
        <a:solidFill>
          <a:srgbClr val="BF0003"/>
        </a:solidFill>
      </dgm:spPr>
      <dgm:t>
        <a:bodyPr/>
        <a:lstStyle/>
        <a:p>
          <a:r>
            <a:rPr lang="en-US"/>
            <a:t>Primary Duties</a:t>
          </a:r>
        </a:p>
      </dgm:t>
    </dgm:pt>
    <dgm:pt modelId="{ED478350-B7F2-1648-B7EE-F637EA63C258}" type="sibTrans" cxnId="{9FA1F783-C440-4F57-9770-CAC0CD6AE6FC}">
      <dgm:prSet/>
      <dgm:spPr/>
      <dgm:t>
        <a:bodyPr/>
        <a:lstStyle/>
        <a:p>
          <a:endParaRPr lang="en-US"/>
        </a:p>
      </dgm:t>
    </dgm:pt>
    <dgm:pt modelId="{BA6ADD11-05AF-A549-833A-7AF13B184529}" type="pres">
      <dgm:prSet presAssocID="{F900D336-E68F-DD4C-AAB3-ED2DA4659471}" presName="compositeShape">
        <dgm:presLayoutVars>
          <dgm:chMax val="7"/>
          <dgm:dir/>
          <dgm:resizeHandles val="exact"/>
        </dgm:presLayoutVars>
      </dgm:prSet>
      <dgm:spPr/>
      <dgm:t>
        <a:bodyPr/>
        <a:lstStyle/>
        <a:p/>
      </dgm:t>
    </dgm:pt>
    <dgm:pt modelId="{39498BA6-54EB-1E4C-A247-C5522608B7F3}" type="pres">
      <dgm:prSet presAssocID="{F900D336-E68F-DD4C-AAB3-ED2DA4659471}" presName="wedge1" presStyleLbl="node1" presStyleCnt="3"/>
      <dgm:spPr/>
      <dgm:t>
        <a:bodyPr/>
        <a:lstStyle/>
        <a:p>
          <a:endParaRPr lang="en-US"/>
        </a:p>
      </dgm:t>
    </dgm:pt>
    <dgm:pt modelId="{02CC95BA-1D99-8A4D-88A2-53D70F68DD4A}" type="pres">
      <dgm:prSet presAssocID="{F900D336-E68F-DD4C-AAB3-ED2DA4659471}" presName="wedge1Tx" presStyleLbl="node1" presStyleCnt="3">
        <dgm:presLayoutVars>
          <dgm:chMax val="0"/>
          <dgm:chPref val="0"/>
          <dgm:bulletEnabled val="1"/>
        </dgm:presLayoutVars>
      </dgm:prSet>
      <dgm:spPr/>
      <dgm:t>
        <a:bodyPr/>
        <a:lstStyle/>
        <a:p>
          <a:endParaRPr lang="en-US"/>
        </a:p>
      </dgm:t>
    </dgm:pt>
    <dgm:pt modelId="{EA517280-3C3C-A847-992A-BE80DD4CA15A}" type="pres">
      <dgm:prSet presAssocID="{F900D336-E68F-DD4C-AAB3-ED2DA4659471}" presName="wedge2" presStyleLbl="node1" presStyleIdx="1" presStyleCnt="3"/>
      <dgm:spPr/>
      <dgm:t>
        <a:bodyPr/>
        <a:lstStyle/>
        <a:p>
          <a:endParaRPr lang="en-US"/>
        </a:p>
      </dgm:t>
    </dgm:pt>
    <dgm:pt modelId="{2CE6CD39-DBA2-D740-874E-87B272910554}" type="pres">
      <dgm:prSet presAssocID="{F900D336-E68F-DD4C-AAB3-ED2DA4659471}" presName="wedge2Tx" presStyleLbl="node1" presStyleIdx="1" presStyleCnt="3">
        <dgm:presLayoutVars>
          <dgm:chMax val="0"/>
          <dgm:chPref val="0"/>
          <dgm:bulletEnabled val="1"/>
        </dgm:presLayoutVars>
      </dgm:prSet>
      <dgm:spPr/>
      <dgm:t>
        <a:bodyPr/>
        <a:lstStyle/>
        <a:p>
          <a:endParaRPr lang="en-US"/>
        </a:p>
      </dgm:t>
    </dgm:pt>
    <dgm:pt modelId="{2244D2EA-9D9C-B645-80AB-7CBDEEAF8C65}" type="pres">
      <dgm:prSet presAssocID="{F900D336-E68F-DD4C-AAB3-ED2DA4659471}" presName="wedge3" presStyleLbl="node1" presStyleIdx="2" presStyleCnt="3"/>
      <dgm:spPr/>
      <dgm:t>
        <a:bodyPr/>
        <a:lstStyle/>
        <a:p>
          <a:endParaRPr lang="en-US"/>
        </a:p>
      </dgm:t>
    </dgm:pt>
    <dgm:pt modelId="{31D822DD-FA46-924A-A965-43A7F13054D8}" type="pres">
      <dgm:prSet presAssocID="{F900D336-E68F-DD4C-AAB3-ED2DA4659471}" presName="wedge3Tx" presStyleLbl="node1" presStyleIdx="2" presStyleCnt="3">
        <dgm:presLayoutVars>
          <dgm:chMax val="0"/>
          <dgm:chPref val="0"/>
          <dgm:bulletEnabled val="1"/>
        </dgm:presLayoutVars>
      </dgm:prSet>
      <dgm:spPr/>
      <dgm:t>
        <a:bodyPr/>
        <a:lstStyle/>
        <a:p>
          <a:endParaRPr lang="en-US"/>
        </a:p>
      </dgm:t>
    </dgm:pt>
  </dgm:ptLst>
  <dgm:cxnLst>
    <dgm:cxn modelId="{7FBE077A-A447-40A3-BE5C-AE4ED5DF295F}" srcId="{F900D336-E68F-DD4C-AAB3-ED2DA4659471}" destId="{932E8442-438B-7E42-96CE-264E8AA5D6BC}" srcOrd="0" destOrd="0" parTransId="{67CA3EE3-EE90-364F-8ABE-C6ED6A70AFE5}" sibTransId="{70E67ECF-DE75-EF47-8668-BE2B68138A02}"/>
    <dgm:cxn modelId="{6C082CB2-ABB9-46C6-93A4-574A5D8E98E9}" srcId="{F900D336-E68F-DD4C-AAB3-ED2DA4659471}" destId="{17F5FC29-27CC-474F-9C66-8298FE2581F9}" srcOrd="1" destOrd="0" parTransId="{4154F31F-65C9-5D4A-93FA-8BB3C7A5E279}" sibTransId="{FC55B263-8158-7243-994D-8947CAD741E5}"/>
    <dgm:cxn modelId="{9FA1F783-C440-4F57-9770-CAC0CD6AE6FC}" srcId="{F900D336-E68F-DD4C-AAB3-ED2DA4659471}" destId="{37171807-8B46-1D4D-AD46-4606AE590C60}" srcOrd="2" destOrd="0" parTransId="{AF8A0C3F-9CFD-3F4E-AFDB-FAC9CF49C360}" sibTransId="{ED478350-B7F2-1648-B7EE-F637EA63C258}"/>
    <dgm:cxn modelId="{93C855CB-00D3-4DE5-907D-19D8ABB8C077}" type="presOf" srcId="{F900D336-E68F-DD4C-AAB3-ED2DA4659471}" destId="{BA6ADD11-05AF-A549-833A-7AF13B184529}" srcOrd="0" destOrd="0" presId="urn:microsoft.com/office/officeart/2005/8/layout/chart3"/>
    <dgm:cxn modelId="{59D45D11-77A5-493B-BD88-B1A506704FFA}" type="presParOf" srcId="{BA6ADD11-05AF-A549-833A-7AF13B184529}" destId="{39498BA6-54EB-1E4C-A247-C5522608B7F3}" srcOrd="0" destOrd="0" presId="urn:microsoft.com/office/officeart/2005/8/layout/chart3"/>
    <dgm:cxn modelId="{B5819D7E-3AEB-492B-BA4D-31A7EF741955}" type="presOf" srcId="{932E8442-438B-7E42-96CE-264E8AA5D6BC}" destId="{39498BA6-54EB-1E4C-A247-C5522608B7F3}" srcOrd="0" destOrd="0" presId="urn:microsoft.com/office/officeart/2005/8/layout/chart3"/>
    <dgm:cxn modelId="{8D253D7B-1AC1-4D1E-A66A-9E9FA2F98AB2}" type="presParOf" srcId="{BA6ADD11-05AF-A549-833A-7AF13B184529}" destId="{02CC95BA-1D99-8A4D-88A2-53D70F68DD4A}" srcOrd="1" destOrd="0" presId="urn:microsoft.com/office/officeart/2005/8/layout/chart3"/>
    <dgm:cxn modelId="{340D1401-AE22-4063-9481-66C2AA813A72}" type="presOf" srcId="{932E8442-438B-7E42-96CE-264E8AA5D6BC}" destId="{02CC95BA-1D99-8A4D-88A2-53D70F68DD4A}" srcOrd="1" destOrd="0" presId="urn:microsoft.com/office/officeart/2005/8/layout/chart3"/>
    <dgm:cxn modelId="{8B55EE24-D3AC-4341-99FF-D76D3D1F06FF}" type="presParOf" srcId="{BA6ADD11-05AF-A549-833A-7AF13B184529}" destId="{EA517280-3C3C-A847-992A-BE80DD4CA15A}" srcOrd="2" destOrd="0" presId="urn:microsoft.com/office/officeart/2005/8/layout/chart3"/>
    <dgm:cxn modelId="{76F07432-A027-418F-B6BB-3AFBACA111D3}" type="presOf" srcId="{17F5FC29-27CC-474F-9C66-8298FE2581F9}" destId="{EA517280-3C3C-A847-992A-BE80DD4CA15A}" srcOrd="0" destOrd="0" presId="urn:microsoft.com/office/officeart/2005/8/layout/chart3"/>
    <dgm:cxn modelId="{12845B87-DD56-49FB-8F73-85E5DD6682E8}" type="presParOf" srcId="{BA6ADD11-05AF-A549-833A-7AF13B184529}" destId="{2CE6CD39-DBA2-D740-874E-87B272910554}" srcOrd="3" destOrd="0" presId="urn:microsoft.com/office/officeart/2005/8/layout/chart3"/>
    <dgm:cxn modelId="{19E117B0-FB0C-42FF-80A9-24A9DDF93EC7}" type="presOf" srcId="{17F5FC29-27CC-474F-9C66-8298FE2581F9}" destId="{2CE6CD39-DBA2-D740-874E-87B272910554}" srcOrd="1" destOrd="0" presId="urn:microsoft.com/office/officeart/2005/8/layout/chart3"/>
    <dgm:cxn modelId="{BB8F8936-6EC5-4436-943B-ABCFC88D64BD}" type="presParOf" srcId="{BA6ADD11-05AF-A549-833A-7AF13B184529}" destId="{2244D2EA-9D9C-B645-80AB-7CBDEEAF8C65}" srcOrd="4" destOrd="0" presId="urn:microsoft.com/office/officeart/2005/8/layout/chart3"/>
    <dgm:cxn modelId="{2AFBCFA2-7FE2-4B10-89F8-BA33F6F89510}" type="presOf" srcId="{37171807-8B46-1D4D-AD46-4606AE590C60}" destId="{2244D2EA-9D9C-B645-80AB-7CBDEEAF8C65}" srcOrd="0" destOrd="0" presId="urn:microsoft.com/office/officeart/2005/8/layout/chart3"/>
    <dgm:cxn modelId="{90CC7389-1E2E-4647-9F2D-75C00919519E}" type="presParOf" srcId="{BA6ADD11-05AF-A549-833A-7AF13B184529}" destId="{31D822DD-FA46-924A-A965-43A7F13054D8}" srcOrd="5" destOrd="0" presId="urn:microsoft.com/office/officeart/2005/8/layout/chart3"/>
    <dgm:cxn modelId="{3965E0AD-8023-44DC-BB1E-68D7E891D0D2}" type="presOf" srcId="{37171807-8B46-1D4D-AD46-4606AE590C60}" destId="{31D822DD-FA46-924A-A965-43A7F13054D8}" srcOrd="1" destOrd="0" presId="urn:microsoft.com/office/officeart/2005/8/layout/chart3"/>
  </dgm:cxnLst>
  <dgm:bg/>
  <dgm:whole/>
  <dgm:extLst>
    <a:ext uri="http://schemas.microsoft.com/office/drawing/2008/diagram">
      <dsp:dataModelExt xmlns:dsp="http://schemas.microsoft.com/office/drawing/2008/diagram" relId="rId3" minVer="http://schemas.openxmlformats.org/drawingml/2006/main"/>
    </a:ext>
  </dgm:extLst>
</dgm:dataModel>
</file>

<file path=ppt/diagrams/data8.xml><?xml version="1.0" encoding="utf-8"?>
<dgm:dataModel xmlns:a="http://schemas.openxmlformats.org/drawingml/2006/main" xmlns:r="http://schemas.openxmlformats.org/officeDocument/2006/relationships" xmlns:dgm="http://schemas.openxmlformats.org/drawingml/2006/diagram">
  <dgm:ptLst>
    <dgm:pt modelId="{857E83B8-7620-6049-A18C-503AD273C1BB}" type="doc">
      <dgm:prSet loTypeId="urn:microsoft.com/office/officeart/2005/8/layout/arrow1" loCatId="" qsTypeId="urn:microsoft.com/office/officeart/2005/8/quickstyle/simple1" qsCatId="simple" csTypeId="urn:microsoft.com/office/officeart/2005/8/colors/accent1_2" csCatId="accent1" phldr="1"/>
      <dgm:spPr/>
      <dgm:t>
        <a:bodyPr/>
        <a:lstStyle/>
        <a:p>
          <a:endParaRPr lang="en-US"/>
        </a:p>
      </dgm:t>
    </dgm:pt>
    <dgm:pt modelId="{CBD9345D-85C8-8740-BA9B-FBC95EB35BEB}" type="parTrans" cxnId="{081787BE-99E5-4383-96CB-8FBBA0860821}">
      <dgm:prSet/>
      <dgm:spPr/>
      <dgm:t>
        <a:bodyPr/>
        <a:lstStyle/>
        <a:p>
          <a:endParaRPr lang="en-US"/>
        </a:p>
      </dgm:t>
    </dgm:pt>
    <dgm:pt modelId="{38B8CDDD-3FDE-1040-BE81-52D3441CF51B}">
      <dgm:prSet phldrT="[Text]"/>
      <dgm:spPr/>
      <dgm:t>
        <a:bodyPr/>
        <a:lstStyle/>
        <a:p>
          <a:r>
            <a:rPr lang="en-US"/>
            <a:t>Commission</a:t>
          </a:r>
        </a:p>
      </dgm:t>
    </dgm:pt>
    <dgm:pt modelId="{CF469872-52AC-9149-BE8F-4F1FFE851A14}" type="sibTrans" cxnId="{081787BE-99E5-4383-96CB-8FBBA0860821}">
      <dgm:prSet/>
      <dgm:spPr/>
      <dgm:t>
        <a:bodyPr/>
        <a:lstStyle/>
        <a:p>
          <a:endParaRPr lang="en-US"/>
        </a:p>
      </dgm:t>
    </dgm:pt>
    <dgm:pt modelId="{EA28ABAB-DA28-764F-BC2F-D2AC9E8F0049}" type="parTrans" cxnId="{A14D80E1-BBE4-4CAA-882C-72C903AB1454}">
      <dgm:prSet/>
      <dgm:spPr/>
      <dgm:t>
        <a:bodyPr/>
        <a:lstStyle/>
        <a:p>
          <a:endParaRPr lang="en-US"/>
        </a:p>
      </dgm:t>
    </dgm:pt>
    <dgm:pt modelId="{E811DAB1-53A8-4741-BA5F-75312960F915}">
      <dgm:prSet phldrT="[Text]"/>
      <dgm:spPr/>
      <dgm:t>
        <a:bodyPr/>
        <a:lstStyle/>
        <a:p>
          <a:r>
            <a:rPr lang="en-US"/>
            <a:t>Bonus</a:t>
          </a:r>
        </a:p>
      </dgm:t>
    </dgm:pt>
    <dgm:pt modelId="{F127C949-A280-2C4A-AB99-BBB78A6758F6}" type="sibTrans" cxnId="{A14D80E1-BBE4-4CAA-882C-72C903AB1454}">
      <dgm:prSet/>
      <dgm:spPr/>
      <dgm:t>
        <a:bodyPr/>
        <a:lstStyle/>
        <a:p>
          <a:endParaRPr lang="en-US"/>
        </a:p>
      </dgm:t>
    </dgm:pt>
    <dgm:pt modelId="{FFB1313B-B19C-4447-A2A2-83B9EB5FBE14}" type="pres">
      <dgm:prSet presAssocID="{857E83B8-7620-6049-A18C-503AD273C1BB}" presName="cycle">
        <dgm:presLayoutVars>
          <dgm:dir/>
          <dgm:resizeHandles val="exact"/>
        </dgm:presLayoutVars>
      </dgm:prSet>
      <dgm:spPr/>
      <dgm:t>
        <a:bodyPr/>
        <a:lstStyle/>
        <a:p>
          <a:endParaRPr lang="en-US"/>
        </a:p>
      </dgm:t>
    </dgm:pt>
    <dgm:pt modelId="{F041EC44-62BB-1441-BD20-9B61797A2D9D}" type="pres">
      <dgm:prSet presAssocID="{38B8CDDD-3FDE-1040-BE81-52D3441CF51B}" presName="arrow" presStyleLbl="node1" presStyleCnt="2" custRadScaleRad="122217" custRadScaleInc="-13346">
        <dgm:presLayoutVars>
          <dgm:bulletEnabled val="1"/>
        </dgm:presLayoutVars>
      </dgm:prSet>
      <dgm:spPr/>
      <dgm:t>
        <a:bodyPr/>
        <a:lstStyle/>
        <a:p>
          <a:endParaRPr lang="en-US"/>
        </a:p>
      </dgm:t>
    </dgm:pt>
    <dgm:pt modelId="{FA04B073-2E6C-EB44-8676-90E059E6E948}" type="pres">
      <dgm:prSet presAssocID="{E811DAB1-53A8-4741-BA5F-75312960F915}" presName="arrow" presStyleLbl="node1" presStyleIdx="1" presStyleCnt="2">
        <dgm:presLayoutVars>
          <dgm:bulletEnabled val="1"/>
        </dgm:presLayoutVars>
      </dgm:prSet>
      <dgm:spPr/>
      <dgm:t>
        <a:bodyPr/>
        <a:lstStyle/>
        <a:p>
          <a:endParaRPr lang="en-US"/>
        </a:p>
      </dgm:t>
    </dgm:pt>
  </dgm:ptLst>
  <dgm:cxnLst>
    <dgm:cxn modelId="{081787BE-99E5-4383-96CB-8FBBA0860821}" srcId="{857E83B8-7620-6049-A18C-503AD273C1BB}" destId="{38B8CDDD-3FDE-1040-BE81-52D3441CF51B}" srcOrd="0" destOrd="0" parTransId="{CBD9345D-85C8-8740-BA9B-FBC95EB35BEB}" sibTransId="{CF469872-52AC-9149-BE8F-4F1FFE851A14}"/>
    <dgm:cxn modelId="{A14D80E1-BBE4-4CAA-882C-72C903AB1454}" srcId="{857E83B8-7620-6049-A18C-503AD273C1BB}" destId="{E811DAB1-53A8-4741-BA5F-75312960F915}" srcOrd="1" destOrd="0" parTransId="{EA28ABAB-DA28-764F-BC2F-D2AC9E8F0049}" sibTransId="{F127C949-A280-2C4A-AB99-BBB78A6758F6}"/>
    <dgm:cxn modelId="{CD91D0C5-4A5F-4D21-AD54-63025D2650F9}" type="presOf" srcId="{857E83B8-7620-6049-A18C-503AD273C1BB}" destId="{FFB1313B-B19C-4447-A2A2-83B9EB5FBE14}" srcOrd="0" destOrd="0" presId="urn:microsoft.com/office/officeart/2005/8/layout/arrow1"/>
    <dgm:cxn modelId="{709CC498-DD99-4343-95EE-047F3A4820BF}" type="presParOf" srcId="{FFB1313B-B19C-4447-A2A2-83B9EB5FBE14}" destId="{F041EC44-62BB-1441-BD20-9B61797A2D9D}" srcOrd="0" destOrd="0" presId="urn:microsoft.com/office/officeart/2005/8/layout/arrow1"/>
    <dgm:cxn modelId="{AE8744DA-A107-4023-85F2-08DF7FBB3BE5}" type="presOf" srcId="{38B8CDDD-3FDE-1040-BE81-52D3441CF51B}" destId="{F041EC44-62BB-1441-BD20-9B61797A2D9D}" srcOrd="0" destOrd="0" presId="urn:microsoft.com/office/officeart/2005/8/layout/arrow1"/>
    <dgm:cxn modelId="{0202FDE1-0D34-4B31-A39C-C9ECC5BEA623}" type="presParOf" srcId="{FFB1313B-B19C-4447-A2A2-83B9EB5FBE14}" destId="{FA04B073-2E6C-EB44-8676-90E059E6E948}" srcOrd="1" destOrd="0" presId="urn:microsoft.com/office/officeart/2005/8/layout/arrow1"/>
    <dgm:cxn modelId="{82C1D58D-F976-4FCE-AA93-3DC8E4147697}" type="presOf" srcId="{E811DAB1-53A8-4741-BA5F-75312960F915}" destId="{FA04B073-2E6C-EB44-8676-90E059E6E948}" srcOrd="0" destOrd="0" presId="urn:microsoft.com/office/officeart/2005/8/layout/arrow1"/>
  </dgm:cxnLst>
  <dgm:bg/>
  <dgm:whole/>
  <dgm:extLst>
    <a:ext uri="http://schemas.microsoft.com/office/drawing/2008/diagram">
      <dsp:dataModelExt xmlns:dsp="http://schemas.microsoft.com/office/drawing/2008/diagram" relId="rId3" minVer="http://schemas.openxmlformats.org/drawingml/2006/main"/>
    </a:ext>
  </dgm:extLst>
</dgm:dataModel>
</file>

<file path=ppt/diagrams/data9.xml><?xml version="1.0" encoding="utf-8"?>
<dgm:dataModel xmlns:a="http://schemas.openxmlformats.org/drawingml/2006/main" xmlns:r="http://schemas.openxmlformats.org/officeDocument/2006/relationships" xmlns:dgm="http://schemas.openxmlformats.org/drawingml/2006/diagram">
  <dgm:ptLst>
    <dgm:pt modelId="{FFE216C1-4DF5-4D5F-BC15-7942E4F0F16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F61D751C-2711-4E36-96CF-C7D0C0902907}" type="parTrans" cxnId="{E6909E21-CFE5-4106-9D97-307D107B5718}">
      <dgm:prSet/>
      <dgm:spPr/>
      <dgm:t>
        <a:bodyPr/>
        <a:lstStyle/>
        <a:p>
          <a:endParaRPr lang="en-US"/>
        </a:p>
      </dgm:t>
    </dgm:pt>
    <dgm:pt modelId="{BDCB304D-A2A0-435A-B64A-790768616810}">
      <dgm:prSet phldrT="[Text]" custT="1"/>
      <dgm:spPr/>
      <dgm:t>
        <a:bodyPr/>
        <a:lstStyle/>
        <a:p>
          <a:r>
            <a:rPr lang="en-US" sz="1800" b="1"/>
            <a:t>Sales Leaders should partner with compensation, HR and legal teams during the design phase</a:t>
          </a:r>
        </a:p>
      </dgm:t>
    </dgm:pt>
    <dgm:pt modelId="{1CADEC49-02A8-445B-85E0-1497CD625862}" type="sibTrans" cxnId="{E6909E21-CFE5-4106-9D97-307D107B5718}">
      <dgm:prSet/>
      <dgm:spPr/>
      <dgm:t>
        <a:bodyPr/>
        <a:lstStyle/>
        <a:p>
          <a:endParaRPr lang="en-US"/>
        </a:p>
      </dgm:t>
    </dgm:pt>
    <dgm:pt modelId="{FE68B494-112F-478D-9B2C-F910B9BA618E}" type="parTrans" cxnId="{6B009D59-2545-4956-A119-1A0A39D663F0}">
      <dgm:prSet/>
      <dgm:spPr/>
      <dgm:t>
        <a:bodyPr/>
        <a:lstStyle/>
        <a:p>
          <a:endParaRPr lang="en-US"/>
        </a:p>
      </dgm:t>
    </dgm:pt>
    <dgm:pt modelId="{5F0AD709-098E-47FC-876C-51FB09A8E6C6}">
      <dgm:prSet custT="1"/>
      <dgm:spPr/>
      <dgm:t>
        <a:bodyPr/>
        <a:lstStyle/>
        <a:p>
          <a:r>
            <a:rPr lang="en-US" sz="1800" b="1"/>
            <a:t>Use a template across all plans to ensure key plan terms captured</a:t>
          </a:r>
        </a:p>
      </dgm:t>
    </dgm:pt>
    <dgm:pt modelId="{43465931-A5CF-41C4-8F2F-F9AD4A881A12}" type="sibTrans" cxnId="{6B009D59-2545-4956-A119-1A0A39D663F0}">
      <dgm:prSet/>
      <dgm:spPr/>
      <dgm:t>
        <a:bodyPr/>
        <a:lstStyle/>
        <a:p>
          <a:endParaRPr lang="en-US"/>
        </a:p>
      </dgm:t>
    </dgm:pt>
    <dgm:pt modelId="{C3A6C5C8-E18D-431E-898C-F8EDD289025C}" type="parTrans" cxnId="{61C1176E-3970-4E95-BA13-A7D6D6E4B3EC}">
      <dgm:prSet/>
      <dgm:spPr/>
      <dgm:t>
        <a:bodyPr/>
        <a:lstStyle/>
        <a:p>
          <a:endParaRPr lang="en-US"/>
        </a:p>
      </dgm:t>
    </dgm:pt>
    <dgm:pt modelId="{8CA26DD8-2D2A-41F2-91F2-4B738C48CCC9}">
      <dgm:prSet custT="1"/>
      <dgm:spPr/>
      <dgm:t>
        <a:bodyPr/>
        <a:lstStyle/>
        <a:p>
          <a:r>
            <a:rPr lang="en-US" sz="1800" b="1"/>
            <a:t>Legal counsel should review plans</a:t>
          </a:r>
        </a:p>
      </dgm:t>
    </dgm:pt>
    <dgm:pt modelId="{5CA30A59-EE32-4262-B9D8-AD3FC533406A}" type="sibTrans" cxnId="{61C1176E-3970-4E95-BA13-A7D6D6E4B3EC}">
      <dgm:prSet/>
      <dgm:spPr/>
      <dgm:t>
        <a:bodyPr/>
        <a:lstStyle/>
        <a:p>
          <a:endParaRPr lang="en-US"/>
        </a:p>
      </dgm:t>
    </dgm:pt>
    <dgm:pt modelId="{EBC3761D-88AF-4D26-AC13-E0BAABB89476}" type="parTrans" cxnId="{2C608167-D70A-4913-8882-419002434B03}">
      <dgm:prSet/>
      <dgm:spPr/>
      <dgm:t>
        <a:bodyPr/>
        <a:lstStyle/>
        <a:p>
          <a:endParaRPr lang="en-US"/>
        </a:p>
      </dgm:t>
    </dgm:pt>
    <dgm:pt modelId="{B248757B-980F-4A0C-9CAE-558A12A85A30}">
      <dgm:prSet custT="1"/>
      <dgm:spPr/>
      <dgm:t>
        <a:bodyPr/>
        <a:lstStyle/>
        <a:p>
          <a:r>
            <a:rPr lang="en-US" sz="1800" b="1"/>
            <a:t>Consider pay equity / discrimination issues in plan design and implementation</a:t>
          </a:r>
        </a:p>
      </dgm:t>
    </dgm:pt>
    <dgm:pt modelId="{24689269-9210-48B8-88D9-3517CF2D8A30}" type="sibTrans" cxnId="{2C608167-D70A-4913-8882-419002434B03}">
      <dgm:prSet/>
      <dgm:spPr/>
      <dgm:t>
        <a:bodyPr/>
        <a:lstStyle/>
        <a:p>
          <a:endParaRPr lang="en-US"/>
        </a:p>
      </dgm:t>
    </dgm:pt>
    <dgm:pt modelId="{B10C041D-AD21-4DAD-9B53-29C252F709BC}" type="pres">
      <dgm:prSet presAssocID="{FFE216C1-4DF5-4D5F-BC15-7942E4F0F16D}" presName="linear">
        <dgm:presLayoutVars>
          <dgm:dir/>
          <dgm:animLvl val="lvl"/>
          <dgm:resizeHandles val="exact"/>
        </dgm:presLayoutVars>
      </dgm:prSet>
      <dgm:spPr/>
      <dgm:t>
        <a:bodyPr/>
        <a:lstStyle/>
        <a:p>
          <a:endParaRPr lang="en-US"/>
        </a:p>
      </dgm:t>
    </dgm:pt>
    <dgm:pt modelId="{7198265D-3B6A-4006-B327-4ADB4C8FEFED}" type="pres">
      <dgm:prSet presAssocID="{BDCB304D-A2A0-435A-B64A-790768616810}" presName="parentLin"/>
      <dgm:spPr/>
      <dgm:t>
        <a:bodyPr/>
        <a:lstStyle/>
        <a:p/>
      </dgm:t>
    </dgm:pt>
    <dgm:pt modelId="{6FAAED03-1F79-4ED3-9834-7C59EA2011CB}" type="pres">
      <dgm:prSet presAssocID="{BDCB304D-A2A0-435A-B64A-790768616810}" presName="parentLeftMargin" presStyleLbl="node1" presStyleCnt="4"/>
      <dgm:spPr/>
      <dgm:t>
        <a:bodyPr/>
        <a:lstStyle/>
        <a:p>
          <a:endParaRPr lang="en-US"/>
        </a:p>
      </dgm:t>
    </dgm:pt>
    <dgm:pt modelId="{E1D03880-CC30-4792-B09B-CBB38200D3B6}" type="pres">
      <dgm:prSet presAssocID="{BDCB304D-A2A0-435A-B64A-790768616810}" presName="parentText" presStyleLbl="node1" presStyleCnt="4" custScaleX="120408">
        <dgm:presLayoutVars>
          <dgm:chMax val="0"/>
          <dgm:bulletEnabled val="1"/>
        </dgm:presLayoutVars>
      </dgm:prSet>
      <dgm:spPr/>
      <dgm:t>
        <a:bodyPr/>
        <a:lstStyle/>
        <a:p>
          <a:endParaRPr lang="en-US"/>
        </a:p>
      </dgm:t>
    </dgm:pt>
    <dgm:pt modelId="{E635B2AA-8150-4E81-B11A-53E631ABFF20}" type="pres">
      <dgm:prSet presAssocID="{BDCB304D-A2A0-435A-B64A-790768616810}" presName="negativeSpace"/>
      <dgm:spPr/>
      <dgm:t>
        <a:bodyPr/>
        <a:lstStyle/>
        <a:p/>
      </dgm:t>
    </dgm:pt>
    <dgm:pt modelId="{6E5B2863-5E43-43DD-BEDB-058C21687793}" type="pres">
      <dgm:prSet presAssocID="{BDCB304D-A2A0-435A-B64A-790768616810}" presName="childText" presStyleLbl="conFgAcc1" presStyleCnt="4" custLinFactNeighborX="1163">
        <dgm:presLayoutVars>
          <dgm:bulletEnabled val="1"/>
        </dgm:presLayoutVars>
      </dgm:prSet>
      <dgm:spPr/>
      <dgm:t>
        <a:bodyPr/>
        <a:lstStyle/>
        <a:p/>
      </dgm:t>
    </dgm:pt>
    <dgm:pt modelId="{5EC89589-9AFD-43BE-86E3-4B5426F8B7FD}" type="pres">
      <dgm:prSet presAssocID="{1CADEC49-02A8-445B-85E0-1497CD625862}" presName="spaceBetweenRectangles"/>
      <dgm:spPr/>
      <dgm:t>
        <a:bodyPr/>
        <a:lstStyle/>
        <a:p/>
      </dgm:t>
    </dgm:pt>
    <dgm:pt modelId="{86E26FE3-D2B1-451D-AD19-93E7A02001FF}" type="pres">
      <dgm:prSet presAssocID="{5F0AD709-098E-47FC-876C-51FB09A8E6C6}" presName="parentLin"/>
      <dgm:spPr/>
      <dgm:t>
        <a:bodyPr/>
        <a:lstStyle/>
        <a:p/>
      </dgm:t>
    </dgm:pt>
    <dgm:pt modelId="{73DA3B96-4F3D-466D-84F9-6041D02FA8B3}" type="pres">
      <dgm:prSet presAssocID="{5F0AD709-098E-47FC-876C-51FB09A8E6C6}" presName="parentLeftMargin" presStyleLbl="node1" presStyleIdx="1" presStyleCnt="4"/>
      <dgm:spPr/>
      <dgm:t>
        <a:bodyPr/>
        <a:lstStyle/>
        <a:p>
          <a:endParaRPr lang="en-US"/>
        </a:p>
      </dgm:t>
    </dgm:pt>
    <dgm:pt modelId="{C7DD2809-DC9F-4964-B71B-1C01707DC266}" type="pres">
      <dgm:prSet presAssocID="{5F0AD709-098E-47FC-876C-51FB09A8E6C6}" presName="parentText" presStyleLbl="node1" presStyleIdx="1" presStyleCnt="4" custScaleX="120408">
        <dgm:presLayoutVars>
          <dgm:chMax val="0"/>
          <dgm:bulletEnabled val="1"/>
        </dgm:presLayoutVars>
      </dgm:prSet>
      <dgm:spPr/>
      <dgm:t>
        <a:bodyPr/>
        <a:lstStyle/>
        <a:p>
          <a:endParaRPr lang="en-US"/>
        </a:p>
      </dgm:t>
    </dgm:pt>
    <dgm:pt modelId="{19195B77-8D19-4D65-9E36-255CD39FD09C}" type="pres">
      <dgm:prSet presAssocID="{5F0AD709-098E-47FC-876C-51FB09A8E6C6}" presName="negativeSpace"/>
      <dgm:spPr/>
      <dgm:t>
        <a:bodyPr/>
        <a:lstStyle/>
        <a:p/>
      </dgm:t>
    </dgm:pt>
    <dgm:pt modelId="{558639E6-85E0-430A-9C12-F82B11F74D83}" type="pres">
      <dgm:prSet presAssocID="{5F0AD709-098E-47FC-876C-51FB09A8E6C6}" presName="childText" presStyleLbl="conFgAcc1" presStyleIdx="1" presStyleCnt="4">
        <dgm:presLayoutVars>
          <dgm:bulletEnabled val="1"/>
        </dgm:presLayoutVars>
      </dgm:prSet>
      <dgm:spPr/>
      <dgm:t>
        <a:bodyPr/>
        <a:lstStyle/>
        <a:p/>
      </dgm:t>
    </dgm:pt>
    <dgm:pt modelId="{94086610-4DE5-4DCD-A86A-B4DD0F2E9437}" type="pres">
      <dgm:prSet presAssocID="{43465931-A5CF-41C4-8F2F-F9AD4A881A12}" presName="spaceBetweenRectangles"/>
      <dgm:spPr/>
      <dgm:t>
        <a:bodyPr/>
        <a:lstStyle/>
        <a:p/>
      </dgm:t>
    </dgm:pt>
    <dgm:pt modelId="{4024CF5D-36D9-4CBB-A649-1D99CFD65AEB}" type="pres">
      <dgm:prSet presAssocID="{8CA26DD8-2D2A-41F2-91F2-4B738C48CCC9}" presName="parentLin"/>
      <dgm:spPr/>
      <dgm:t>
        <a:bodyPr/>
        <a:lstStyle/>
        <a:p/>
      </dgm:t>
    </dgm:pt>
    <dgm:pt modelId="{4FD7CD31-A5A5-472F-ABFE-F13A641A7A03}" type="pres">
      <dgm:prSet presAssocID="{8CA26DD8-2D2A-41F2-91F2-4B738C48CCC9}" presName="parentLeftMargin" presStyleLbl="node1" presStyleIdx="2" presStyleCnt="4"/>
      <dgm:spPr/>
      <dgm:t>
        <a:bodyPr/>
        <a:lstStyle/>
        <a:p>
          <a:endParaRPr lang="en-US"/>
        </a:p>
      </dgm:t>
    </dgm:pt>
    <dgm:pt modelId="{B3871DF8-5276-47BE-A521-AA3FE5E11589}" type="pres">
      <dgm:prSet presAssocID="{8CA26DD8-2D2A-41F2-91F2-4B738C48CCC9}" presName="parentText" presStyleLbl="node1" presStyleIdx="2" presStyleCnt="4" custScaleX="120408">
        <dgm:presLayoutVars>
          <dgm:chMax val="0"/>
          <dgm:bulletEnabled val="1"/>
        </dgm:presLayoutVars>
      </dgm:prSet>
      <dgm:spPr/>
      <dgm:t>
        <a:bodyPr/>
        <a:lstStyle/>
        <a:p>
          <a:endParaRPr lang="en-US"/>
        </a:p>
      </dgm:t>
    </dgm:pt>
    <dgm:pt modelId="{149CB5BA-22CE-4525-B318-37B59E04A116}" type="pres">
      <dgm:prSet presAssocID="{8CA26DD8-2D2A-41F2-91F2-4B738C48CCC9}" presName="negativeSpace"/>
      <dgm:spPr/>
      <dgm:t>
        <a:bodyPr/>
        <a:lstStyle/>
        <a:p/>
      </dgm:t>
    </dgm:pt>
    <dgm:pt modelId="{0A45652E-E66A-45E3-AA58-7EEFE5299DE3}" type="pres">
      <dgm:prSet presAssocID="{8CA26DD8-2D2A-41F2-91F2-4B738C48CCC9}" presName="childText" presStyleLbl="conFgAcc1" presStyleIdx="2" presStyleCnt="4">
        <dgm:presLayoutVars>
          <dgm:bulletEnabled val="1"/>
        </dgm:presLayoutVars>
      </dgm:prSet>
      <dgm:spPr/>
      <dgm:t>
        <a:bodyPr/>
        <a:lstStyle/>
        <a:p/>
      </dgm:t>
    </dgm:pt>
    <dgm:pt modelId="{41DAFE79-6FDC-4E5A-B89B-8AAC4AB8247C}" type="pres">
      <dgm:prSet presAssocID="{5CA30A59-EE32-4262-B9D8-AD3FC533406A}" presName="spaceBetweenRectangles"/>
      <dgm:spPr/>
      <dgm:t>
        <a:bodyPr/>
        <a:lstStyle/>
        <a:p/>
      </dgm:t>
    </dgm:pt>
    <dgm:pt modelId="{68EC4CC9-B637-4652-B778-033C6760D193}" type="pres">
      <dgm:prSet presAssocID="{B248757B-980F-4A0C-9CAE-558A12A85A30}" presName="parentLin"/>
      <dgm:spPr/>
      <dgm:t>
        <a:bodyPr/>
        <a:lstStyle/>
        <a:p/>
      </dgm:t>
    </dgm:pt>
    <dgm:pt modelId="{6FAB87F1-8012-489E-BDDC-CAAD87283947}" type="pres">
      <dgm:prSet presAssocID="{B248757B-980F-4A0C-9CAE-558A12A85A30}" presName="parentLeftMargin" presStyleLbl="node1" presStyleIdx="3" presStyleCnt="4"/>
      <dgm:spPr/>
      <dgm:t>
        <a:bodyPr/>
        <a:lstStyle/>
        <a:p>
          <a:endParaRPr lang="en-US"/>
        </a:p>
      </dgm:t>
    </dgm:pt>
    <dgm:pt modelId="{50136370-7318-4C26-8F5D-ECDA6FA24AA9}" type="pres">
      <dgm:prSet presAssocID="{B248757B-980F-4A0C-9CAE-558A12A85A30}" presName="parentText" presStyleLbl="node1" presStyleIdx="3" presStyleCnt="4" custScaleX="120408">
        <dgm:presLayoutVars>
          <dgm:chMax val="0"/>
          <dgm:bulletEnabled val="1"/>
        </dgm:presLayoutVars>
      </dgm:prSet>
      <dgm:spPr/>
      <dgm:t>
        <a:bodyPr/>
        <a:lstStyle/>
        <a:p>
          <a:endParaRPr lang="en-US"/>
        </a:p>
      </dgm:t>
    </dgm:pt>
    <dgm:pt modelId="{681C8689-EC93-4A72-B43D-691E9BB940F3}" type="pres">
      <dgm:prSet presAssocID="{B248757B-980F-4A0C-9CAE-558A12A85A30}" presName="negativeSpace"/>
      <dgm:spPr/>
      <dgm:t>
        <a:bodyPr/>
        <a:lstStyle/>
        <a:p/>
      </dgm:t>
    </dgm:pt>
    <dgm:pt modelId="{FCA67A30-93BA-458D-BFC0-9E229E0E4C9F}" type="pres">
      <dgm:prSet presAssocID="{B248757B-980F-4A0C-9CAE-558A12A85A30}" presName="childText" presStyleLbl="conFgAcc1" presStyleIdx="3" presStyleCnt="4">
        <dgm:presLayoutVars>
          <dgm:bulletEnabled val="1"/>
        </dgm:presLayoutVars>
      </dgm:prSet>
      <dgm:spPr/>
      <dgm:t>
        <a:bodyPr/>
        <a:lstStyle/>
        <a:p/>
      </dgm:t>
    </dgm:pt>
  </dgm:ptLst>
  <dgm:cxnLst>
    <dgm:cxn modelId="{E6909E21-CFE5-4106-9D97-307D107B5718}" srcId="{FFE216C1-4DF5-4D5F-BC15-7942E4F0F16D}" destId="{BDCB304D-A2A0-435A-B64A-790768616810}" srcOrd="0" destOrd="0" parTransId="{F61D751C-2711-4E36-96CF-C7D0C0902907}" sibTransId="{1CADEC49-02A8-445B-85E0-1497CD625862}"/>
    <dgm:cxn modelId="{6B009D59-2545-4956-A119-1A0A39D663F0}" srcId="{FFE216C1-4DF5-4D5F-BC15-7942E4F0F16D}" destId="{5F0AD709-098E-47FC-876C-51FB09A8E6C6}" srcOrd="1" destOrd="0" parTransId="{FE68B494-112F-478D-9B2C-F910B9BA618E}" sibTransId="{43465931-A5CF-41C4-8F2F-F9AD4A881A12}"/>
    <dgm:cxn modelId="{61C1176E-3970-4E95-BA13-A7D6D6E4B3EC}" srcId="{FFE216C1-4DF5-4D5F-BC15-7942E4F0F16D}" destId="{8CA26DD8-2D2A-41F2-91F2-4B738C48CCC9}" srcOrd="2" destOrd="0" parTransId="{C3A6C5C8-E18D-431E-898C-F8EDD289025C}" sibTransId="{5CA30A59-EE32-4262-B9D8-AD3FC533406A}"/>
    <dgm:cxn modelId="{2C608167-D70A-4913-8882-419002434B03}" srcId="{FFE216C1-4DF5-4D5F-BC15-7942E4F0F16D}" destId="{B248757B-980F-4A0C-9CAE-558A12A85A30}" srcOrd="3" destOrd="0" parTransId="{EBC3761D-88AF-4D26-AC13-E0BAABB89476}" sibTransId="{24689269-9210-48B8-88D9-3517CF2D8A30}"/>
    <dgm:cxn modelId="{B3921AB9-DBCC-4658-882D-C0DCA1769454}" type="presOf" srcId="{FFE216C1-4DF5-4D5F-BC15-7942E4F0F16D}" destId="{B10C041D-AD21-4DAD-9B53-29C252F709BC}" srcOrd="0" destOrd="0" presId="urn:microsoft.com/office/officeart/2005/8/layout/list1"/>
    <dgm:cxn modelId="{272E47BD-33B9-4336-9CFD-671C35C89C5A}" type="presParOf" srcId="{B10C041D-AD21-4DAD-9B53-29C252F709BC}" destId="{7198265D-3B6A-4006-B327-4ADB4C8FEFED}" srcOrd="0" destOrd="0" presId="urn:microsoft.com/office/officeart/2005/8/layout/list1"/>
    <dgm:cxn modelId="{3BDB8340-2D6A-4B8D-9223-A8CC62DDE20F}" type="presParOf" srcId="{7198265D-3B6A-4006-B327-4ADB4C8FEFED}" destId="{6FAAED03-1F79-4ED3-9834-7C59EA2011CB}" srcOrd="0" destOrd="0" presId="urn:microsoft.com/office/officeart/2005/8/layout/list1"/>
    <dgm:cxn modelId="{0DCEA1D9-ECE9-4216-8A05-44D49F5F06BD}" type="presOf" srcId="{BDCB304D-A2A0-435A-B64A-790768616810}" destId="{6FAAED03-1F79-4ED3-9834-7C59EA2011CB}" srcOrd="0" destOrd="0" presId="urn:microsoft.com/office/officeart/2005/8/layout/list1"/>
    <dgm:cxn modelId="{B82FCA99-6535-467B-983F-3D9337309371}" type="presParOf" srcId="{7198265D-3B6A-4006-B327-4ADB4C8FEFED}" destId="{E1D03880-CC30-4792-B09B-CBB38200D3B6}" srcOrd="1" destOrd="0" presId="urn:microsoft.com/office/officeart/2005/8/layout/list1"/>
    <dgm:cxn modelId="{4A7A8E14-153C-4250-BEE5-573787972C53}" type="presOf" srcId="{BDCB304D-A2A0-435A-B64A-790768616810}" destId="{E1D03880-CC30-4792-B09B-CBB38200D3B6}" srcOrd="1" destOrd="0" presId="urn:microsoft.com/office/officeart/2005/8/layout/list1"/>
    <dgm:cxn modelId="{F0EE76CE-9C9F-4078-8672-0CDACBACEE0D}" type="presParOf" srcId="{B10C041D-AD21-4DAD-9B53-29C252F709BC}" destId="{E635B2AA-8150-4E81-B11A-53E631ABFF20}" srcOrd="1" destOrd="0" presId="urn:microsoft.com/office/officeart/2005/8/layout/list1"/>
    <dgm:cxn modelId="{320C6E0F-A313-4013-942E-2CEF6153CFC7}" type="presParOf" srcId="{B10C041D-AD21-4DAD-9B53-29C252F709BC}" destId="{6E5B2863-5E43-43DD-BEDB-058C21687793}" srcOrd="2" destOrd="0" presId="urn:microsoft.com/office/officeart/2005/8/layout/list1"/>
    <dgm:cxn modelId="{E3A364A3-A394-4741-9B9E-F75D793EEBC1}" type="presParOf" srcId="{B10C041D-AD21-4DAD-9B53-29C252F709BC}" destId="{5EC89589-9AFD-43BE-86E3-4B5426F8B7FD}" srcOrd="3" destOrd="0" presId="urn:microsoft.com/office/officeart/2005/8/layout/list1"/>
    <dgm:cxn modelId="{0EE84B54-7072-48CA-B4A2-91D10727BC18}" type="presParOf" srcId="{B10C041D-AD21-4DAD-9B53-29C252F709BC}" destId="{86E26FE3-D2B1-451D-AD19-93E7A02001FF}" srcOrd="4" destOrd="0" presId="urn:microsoft.com/office/officeart/2005/8/layout/list1"/>
    <dgm:cxn modelId="{9E236412-70D0-4EE1-ABBC-1ADF635C00C1}" type="presParOf" srcId="{86E26FE3-D2B1-451D-AD19-93E7A02001FF}" destId="{73DA3B96-4F3D-466D-84F9-6041D02FA8B3}" srcOrd="0" destOrd="0" presId="urn:microsoft.com/office/officeart/2005/8/layout/list1"/>
    <dgm:cxn modelId="{A331169D-84A4-4BB3-ADBB-93C6EC791A52}" type="presOf" srcId="{5F0AD709-098E-47FC-876C-51FB09A8E6C6}" destId="{73DA3B96-4F3D-466D-84F9-6041D02FA8B3}" srcOrd="0" destOrd="0" presId="urn:microsoft.com/office/officeart/2005/8/layout/list1"/>
    <dgm:cxn modelId="{CCF3D916-0A27-41CA-B19B-E304EBCD2291}" type="presParOf" srcId="{86E26FE3-D2B1-451D-AD19-93E7A02001FF}" destId="{C7DD2809-DC9F-4964-B71B-1C01707DC266}" srcOrd="1" destOrd="0" presId="urn:microsoft.com/office/officeart/2005/8/layout/list1"/>
    <dgm:cxn modelId="{9D8DD47E-0EE7-441B-BEA1-4824254FEF0E}" type="presOf" srcId="{5F0AD709-098E-47FC-876C-51FB09A8E6C6}" destId="{C7DD2809-DC9F-4964-B71B-1C01707DC266}" srcOrd="1" destOrd="0" presId="urn:microsoft.com/office/officeart/2005/8/layout/list1"/>
    <dgm:cxn modelId="{9FEE9327-B36A-42C6-8EAB-FB576C37285A}" type="presParOf" srcId="{B10C041D-AD21-4DAD-9B53-29C252F709BC}" destId="{19195B77-8D19-4D65-9E36-255CD39FD09C}" srcOrd="5" destOrd="0" presId="urn:microsoft.com/office/officeart/2005/8/layout/list1"/>
    <dgm:cxn modelId="{171D7800-9864-414B-B55A-03270030B2E9}" type="presParOf" srcId="{B10C041D-AD21-4DAD-9B53-29C252F709BC}" destId="{558639E6-85E0-430A-9C12-F82B11F74D83}" srcOrd="6" destOrd="0" presId="urn:microsoft.com/office/officeart/2005/8/layout/list1"/>
    <dgm:cxn modelId="{5D95F8DA-DDD7-4980-86AF-9D8230A2BA27}" type="presParOf" srcId="{B10C041D-AD21-4DAD-9B53-29C252F709BC}" destId="{94086610-4DE5-4DCD-A86A-B4DD0F2E9437}" srcOrd="7" destOrd="0" presId="urn:microsoft.com/office/officeart/2005/8/layout/list1"/>
    <dgm:cxn modelId="{E4C99284-5D0F-495E-B432-2215F5F62665}" type="presParOf" srcId="{B10C041D-AD21-4DAD-9B53-29C252F709BC}" destId="{4024CF5D-36D9-4CBB-A649-1D99CFD65AEB}" srcOrd="8" destOrd="0" presId="urn:microsoft.com/office/officeart/2005/8/layout/list1"/>
    <dgm:cxn modelId="{CA19DFEB-4B42-400A-BAB4-EC93055984D8}" type="presParOf" srcId="{4024CF5D-36D9-4CBB-A649-1D99CFD65AEB}" destId="{4FD7CD31-A5A5-472F-ABFE-F13A641A7A03}" srcOrd="0" destOrd="0" presId="urn:microsoft.com/office/officeart/2005/8/layout/list1"/>
    <dgm:cxn modelId="{17CA401B-7384-4B78-B76F-B199D01E2F2F}" type="presOf" srcId="{8CA26DD8-2D2A-41F2-91F2-4B738C48CCC9}" destId="{4FD7CD31-A5A5-472F-ABFE-F13A641A7A03}" srcOrd="0" destOrd="0" presId="urn:microsoft.com/office/officeart/2005/8/layout/list1"/>
    <dgm:cxn modelId="{3D476EB9-0441-4980-B8C6-491CFA33F948}" type="presParOf" srcId="{4024CF5D-36D9-4CBB-A649-1D99CFD65AEB}" destId="{B3871DF8-5276-47BE-A521-AA3FE5E11589}" srcOrd="1" destOrd="0" presId="urn:microsoft.com/office/officeart/2005/8/layout/list1"/>
    <dgm:cxn modelId="{92D7734C-97A5-482A-9C1A-62E4BDBCF7EC}" type="presOf" srcId="{8CA26DD8-2D2A-41F2-91F2-4B738C48CCC9}" destId="{B3871DF8-5276-47BE-A521-AA3FE5E11589}" srcOrd="1" destOrd="0" presId="urn:microsoft.com/office/officeart/2005/8/layout/list1"/>
    <dgm:cxn modelId="{DE6C063F-0878-4D31-B670-2771738B9EB7}" type="presParOf" srcId="{B10C041D-AD21-4DAD-9B53-29C252F709BC}" destId="{149CB5BA-22CE-4525-B318-37B59E04A116}" srcOrd="9" destOrd="0" presId="urn:microsoft.com/office/officeart/2005/8/layout/list1"/>
    <dgm:cxn modelId="{BE3A1057-78C5-45A8-8599-0E7F9F86121A}" type="presParOf" srcId="{B10C041D-AD21-4DAD-9B53-29C252F709BC}" destId="{0A45652E-E66A-45E3-AA58-7EEFE5299DE3}" srcOrd="10" destOrd="0" presId="urn:microsoft.com/office/officeart/2005/8/layout/list1"/>
    <dgm:cxn modelId="{1D21DCDF-29AC-4AA5-8098-6348AA7C7D5F}" type="presParOf" srcId="{B10C041D-AD21-4DAD-9B53-29C252F709BC}" destId="{41DAFE79-6FDC-4E5A-B89B-8AAC4AB8247C}" srcOrd="11" destOrd="0" presId="urn:microsoft.com/office/officeart/2005/8/layout/list1"/>
    <dgm:cxn modelId="{A1D40367-3C56-46A2-9F52-A3555B914894}" type="presParOf" srcId="{B10C041D-AD21-4DAD-9B53-29C252F709BC}" destId="{68EC4CC9-B637-4652-B778-033C6760D193}" srcOrd="12" destOrd="0" presId="urn:microsoft.com/office/officeart/2005/8/layout/list1"/>
    <dgm:cxn modelId="{9BFD2717-94C4-4822-ADD0-839E78972836}" type="presParOf" srcId="{68EC4CC9-B637-4652-B778-033C6760D193}" destId="{6FAB87F1-8012-489E-BDDC-CAAD87283947}" srcOrd="0" destOrd="0" presId="urn:microsoft.com/office/officeart/2005/8/layout/list1"/>
    <dgm:cxn modelId="{F66CA9F0-BEB4-4CEF-92DA-C7DB29E96202}" type="presOf" srcId="{B248757B-980F-4A0C-9CAE-558A12A85A30}" destId="{6FAB87F1-8012-489E-BDDC-CAAD87283947}" srcOrd="0" destOrd="0" presId="urn:microsoft.com/office/officeart/2005/8/layout/list1"/>
    <dgm:cxn modelId="{68CFC634-C0C4-4B98-B135-D6CB766C839D}" type="presParOf" srcId="{68EC4CC9-B637-4652-B778-033C6760D193}" destId="{50136370-7318-4C26-8F5D-ECDA6FA24AA9}" srcOrd="1" destOrd="0" presId="urn:microsoft.com/office/officeart/2005/8/layout/list1"/>
    <dgm:cxn modelId="{55022299-1304-42FE-A400-C2F5D12B02F6}" type="presOf" srcId="{B248757B-980F-4A0C-9CAE-558A12A85A30}" destId="{50136370-7318-4C26-8F5D-ECDA6FA24AA9}" srcOrd="1" destOrd="0" presId="urn:microsoft.com/office/officeart/2005/8/layout/list1"/>
    <dgm:cxn modelId="{75E7EE9B-4BE5-4138-B4A2-8AA334C9F07C}" type="presParOf" srcId="{B10C041D-AD21-4DAD-9B53-29C252F709BC}" destId="{681C8689-EC93-4A72-B43D-691E9BB940F3}" srcOrd="13" destOrd="0" presId="urn:microsoft.com/office/officeart/2005/8/layout/list1"/>
    <dgm:cxn modelId="{0AA8F140-4CA6-427E-B90C-D4A04E6F0221}" type="presParOf" srcId="{B10C041D-AD21-4DAD-9B53-29C252F709BC}" destId="{FCA67A30-93BA-458D-BFC0-9E229E0E4C9F}" srcOrd="14" destOrd="0" presId="urn:microsoft.com/office/officeart/2005/8/layout/list1"/>
  </dgm:cxnLst>
  <dgm:bg/>
  <dgm:whole/>
  <dgm:extLst>
    <a:ext uri="http://schemas.microsoft.com/office/drawing/2008/diagram">
      <dsp:dataModelExt xmlns:dsp="http://schemas.microsoft.com/office/drawing/2008/diagram" relId="rId3" minVer="http://schemas.openxmlformats.org/drawingml/2006/main"/>
    </a:ext>
  </dgm:extLst>
</dgm:dataModel>
</file>

<file path=ppt/diagrams/drawing1.xml><?xml version="1.0" encoding="utf-8"?>
<dsp:drawing xmlns:a="http://schemas.openxmlformats.org/drawingml/2006/main" xmlns:r="http://schemas.openxmlformats.org/officeDocument/2006/relationships" xmlns:dsp="http://schemas.microsoft.com/office/drawing/2008/diagram">
  <dsp:spTree>
    <dsp:nvGrpSpPr>
      <dsp:cNvPr id="10" name=""/>
      <dsp:cNvGrpSpPr/>
    </dsp:nvGrpSpPr>
    <dsp:grpSpPr/>
  </dsp:spTree>
</dsp:drawing>
</file>

<file path=ppt/diagrams/drawing2.xml><?xml version="1.0" encoding="utf-8"?>
<dsp:drawing xmlns:a="http://schemas.openxmlformats.org/drawingml/2006/main" xmlns:r="http://schemas.openxmlformats.org/officeDocument/2006/relationships" xmlns:dsp="http://schemas.microsoft.com/office/drawing/2008/diagram">
  <dsp:spTree>
    <dsp:nvGrpSpPr>
      <dsp:cNvPr id="7" name=""/>
      <dsp:cNvGrpSpPr/>
    </dsp:nvGrpSpPr>
    <dsp:grpSpPr/>
  </dsp:spTree>
</dsp:drawing>
</file>

<file path=ppt/diagrams/drawing3.xml><?xml version="1.0" encoding="utf-8"?>
<dsp:drawing xmlns:a="http://schemas.openxmlformats.org/drawingml/2006/main" xmlns:r="http://schemas.openxmlformats.org/officeDocument/2006/relationships" xmlns:dsp="http://schemas.microsoft.com/office/drawing/2008/diagram">
  <dsp:spTree>
    <dsp:nvGrpSpPr>
      <dsp:cNvPr id="5" name=""/>
      <dsp:cNvGrpSpPr/>
    </dsp:nvGrpSpPr>
    <dsp:grpSpPr/>
  </dsp:spTree>
</dsp:drawing>
</file>

<file path=ppt/diagrams/drawing4.xml><?xml version="1.0" encoding="utf-8"?>
<dsp:drawing xmlns:a="http://schemas.openxmlformats.org/drawingml/2006/main" xmlns:r="http://schemas.openxmlformats.org/officeDocument/2006/relationships" xmlns:dsp="http://schemas.microsoft.com/office/drawing/2008/diagram">
  <dsp:spTree>
    <dsp:nvGrpSpPr>
      <dsp:cNvPr id="5" name=""/>
      <dsp:cNvGrpSpPr/>
    </dsp:nvGrpSpPr>
    <dsp:grpSpPr/>
  </dsp:spTree>
</dsp:drawing>
</file>

<file path=ppt/diagrams/drawing5.xml><?xml version="1.0" encoding="utf-8"?>
<dsp:drawing xmlns:a="http://schemas.openxmlformats.org/drawingml/2006/main" xmlns:r="http://schemas.openxmlformats.org/officeDocument/2006/relationships" xmlns:dsp="http://schemas.microsoft.com/office/drawing/2008/diagram">
  <dsp:spTree>
    <dsp:nvGrpSpPr>
      <dsp:cNvPr id="5" name=""/>
      <dsp:cNvGrpSpPr/>
    </dsp:nvGrpSpPr>
    <dsp:grpSpPr/>
  </dsp:spTree>
</dsp:drawing>
</file>

<file path=ppt/diagrams/drawing6.xml><?xml version="1.0" encoding="utf-8"?>
<dsp:drawing xmlns:a="http://schemas.openxmlformats.org/drawingml/2006/main" xmlns:r="http://schemas.openxmlformats.org/officeDocument/2006/relationships" xmlns:dsp="http://schemas.microsoft.com/office/drawing/2008/diagram">
  <dsp:spTree>
    <dsp:nvGrpSpPr>
      <dsp:cNvPr id="5" name=""/>
      <dsp:cNvGrpSpPr/>
    </dsp:nvGrpSpPr>
    <dsp:grpSpPr/>
  </dsp:spTree>
</dsp:drawing>
</file>

<file path=ppt/diagrams/drawing7.xml><?xml version="1.0" encoding="utf-8"?>
<dsp:drawing xmlns:a="http://schemas.openxmlformats.org/drawingml/2006/main" xmlns:r="http://schemas.openxmlformats.org/officeDocument/2006/relationships" xmlns:dsp="http://schemas.microsoft.com/office/drawing/2008/diagram">
  <dsp:spTree>
    <dsp:nvGrpSpPr>
      <dsp:cNvPr id="8" name=""/>
      <dsp:cNvGrpSpPr/>
    </dsp:nvGrpSpPr>
    <dsp:grpSpPr/>
  </dsp:spTree>
</dsp:drawing>
</file>

<file path=ppt/diagrams/drawing8.xml><?xml version="1.0" encoding="utf-8"?>
<dsp:drawing xmlns:a="http://schemas.openxmlformats.org/drawingml/2006/main" xmlns:r="http://schemas.openxmlformats.org/officeDocument/2006/relationships" xmlns:dsp="http://schemas.microsoft.com/office/drawing/2008/diagram">
  <dsp:spTree>
    <dsp:nvGrpSpPr>
      <dsp:cNvPr id="5" name=""/>
      <dsp:cNvGrpSpPr/>
    </dsp:nvGrpSpPr>
    <dsp:grpSpPr/>
  </dsp:spTree>
</dsp:drawing>
</file>

<file path=ppt/diagrams/drawing9.xml><?xml version="1.0" encoding="utf-8"?>
<dsp:drawing xmlns:a="http://schemas.openxmlformats.org/drawingml/2006/main" xmlns:r="http://schemas.openxmlformats.org/officeDocument/2006/relationships" xmlns:dsp="http://schemas.microsoft.com/office/drawing/2008/diagram">
  <dsp:spTree>
    <dsp:nvGrpSpPr>
      <dsp:cNvPr id="10" name=""/>
      <dsp:cNvGrpSpPr/>
    </dsp:nvGrpSpPr>
    <dsp:grpSpPr/>
  </dsp:spTree>
</dsp:drawing>
</file>

<file path=ppt/diagrams/layout1.xml><?xml version="1.0" encoding="utf-8"?>
<dgm:layoutDef xmlns:a="http://schemas.openxmlformats.org/drawingml/2006/main" xmlns:r="http://schemas.openxmlformats.org/officeDocument/2006/relationships" xmlns:dgm="http://schemas.openxmlformats.org/drawingml/2006/diagram"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type="ellipse" r:blip="">
              <dgm:adjLst/>
            </dgm:shape>
            <dgm:presOf axis="ch desOrSelf" ptType="node node" st="1 1" cnt="1 0"/>
            <dgm:constrLst>
              <dgm:constr type="h" refType="w"/>
            </dgm:constrLst>
            <dgm:ruleLst/>
          </dgm:layoutNode>
          <dgm:layoutNode name="c1text">
            <dgm:varLst>
              <dgm:bulletEnabled val="1"/>
            </dgm:varLst>
            <dgm:alg type="tx"/>
            <dgm:shape type="rect" r:blip="" hideGeom="1">
              <dgm:adjLst/>
            </dgm:shape>
            <dgm:presOf axis="ch desOrSelf" ptType="node node" st="1 1" cnt="1 0"/>
            <dgm:constrLst/>
            <dgm:ruleLst>
              <dgm:rule type="primFontSz" val="5"/>
            </dgm:ruleLst>
          </dgm:layoutNode>
        </dgm:layoutNode>
      </dgm:if>
      <dgm:else name="Name14"/>
    </dgm:choose>
    <dgm:choose name="Name15">
      <dgm:if name="Name16" axis="ch" ptType="node" func="cnt" op="gte" val="2">
        <dgm:layoutNode name="comp2">
          <dgm:alg type="composite"/>
          <dgm:shape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type="ellipse" r:blip="">
              <dgm:adjLst/>
            </dgm:shape>
            <dgm:presOf axis="ch desOrSelf" ptType="node node" st="2 1" cnt="1 0"/>
            <dgm:constrLst>
              <dgm:constr type="h" refType="w"/>
            </dgm:constrLst>
            <dgm:ruleLst/>
          </dgm:layoutNode>
          <dgm:layoutNode name="c2text">
            <dgm:varLst>
              <dgm:bulletEnabled val="1"/>
            </dgm:varLst>
            <dgm:alg type="tx"/>
            <dgm:shape type="rect" r:blip="" hideGeom="1">
              <dgm:adjLst/>
            </dgm:shape>
            <dgm:presOf axis="ch desOrSelf" ptType="node node" st="2 1" cnt="1 0"/>
            <dgm:constrLst/>
            <dgm:ruleLst>
              <dgm:rule type="primFontSz" val="5"/>
            </dgm:ruleLst>
          </dgm:layoutNode>
        </dgm:layoutNode>
      </dgm:if>
      <dgm:else name="Name23"/>
    </dgm:choose>
    <dgm:choose name="Name24">
      <dgm:if name="Name25" axis="ch" ptType="node" func="cnt" op="gte" val="3">
        <dgm:layoutNode name="comp3">
          <dgm:alg type="composite"/>
          <dgm:shape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type="ellipse" r:blip="">
              <dgm:adjLst/>
            </dgm:shape>
            <dgm:presOf axis="ch desOrSelf" ptType="node node" st="3 1" cnt="1 0"/>
            <dgm:constrLst>
              <dgm:constr type="h" refType="w"/>
            </dgm:constrLst>
            <dgm:ruleLst/>
          </dgm:layoutNode>
          <dgm:layoutNode name="c3text">
            <dgm:varLst>
              <dgm:bulletEnabled val="1"/>
            </dgm:varLst>
            <dgm:alg type="tx"/>
            <dgm:shape type="rect" r:blip="" hideGeom="1">
              <dgm:adjLst/>
            </dgm:shape>
            <dgm:presOf axis="ch desOrSelf" ptType="node node" st="3 1" cnt="1 0"/>
            <dgm:constrLst/>
            <dgm:ruleLst>
              <dgm:rule type="primFontSz" val="5"/>
            </dgm:ruleLst>
          </dgm:layoutNode>
        </dgm:layoutNode>
      </dgm:if>
      <dgm:else name="Name31"/>
    </dgm:choose>
    <dgm:choose name="Name32">
      <dgm:if name="Name33" axis="ch" ptType="node" func="cnt" op="gte" val="4">
        <dgm:layoutNode name="comp4">
          <dgm:alg type="composite"/>
          <dgm:shape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type="ellipse" r:blip="">
              <dgm:adjLst/>
            </dgm:shape>
            <dgm:presOf axis="ch desOrSelf" ptType="node node" st="4 1" cnt="1 0"/>
            <dgm:constrLst>
              <dgm:constr type="h" refType="w"/>
            </dgm:constrLst>
            <dgm:ruleLst/>
          </dgm:layoutNode>
          <dgm:layoutNode name="c4text">
            <dgm:varLst>
              <dgm:bulletEnabled val="1"/>
            </dgm:varLst>
            <dgm:alg type="tx"/>
            <dgm:shape type="rect" r:blip="" hideGeom="1">
              <dgm:adjLst/>
            </dgm:shape>
            <dgm:presOf axis="ch desOrSelf" ptType="node node" st="4 1" cnt="1 0"/>
            <dgm:constrLst/>
            <dgm:ruleLst>
              <dgm:rule type="primFontSz" val="5"/>
            </dgm:ruleLst>
          </dgm:layoutNode>
        </dgm:layoutNode>
      </dgm:if>
      <dgm:else name="Name38"/>
    </dgm:choose>
    <dgm:choose name="Name39">
      <dgm:if name="Name40" axis="ch" ptType="node" func="cnt" op="gte" val="5">
        <dgm:layoutNode name="comp5">
          <dgm:alg type="composite"/>
          <dgm:shape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type="ellipse" r:blip="">
              <dgm:adjLst/>
            </dgm:shape>
            <dgm:presOf axis="ch desOrSelf" ptType="node node" st="5 1" cnt="1 0"/>
            <dgm:constrLst>
              <dgm:constr type="h" refType="w"/>
            </dgm:constrLst>
            <dgm:ruleLst/>
          </dgm:layoutNode>
          <dgm:layoutNode name="c5text">
            <dgm:varLst>
              <dgm:bulletEnabled val="1"/>
            </dgm:varLst>
            <dgm:alg type="tx"/>
            <dgm:shape type="rect" r:blip="" hideGeom="1">
              <dgm:adjLst/>
            </dgm:shape>
            <dgm:presOf axis="ch desOrSelf" ptType="node node" st="5 1" cnt="1 0"/>
            <dgm:constrLst/>
            <dgm:ruleLst>
              <dgm:rule type="primFontSz" val="5"/>
            </dgm:ruleLst>
          </dgm:layoutNode>
        </dgm:layoutNode>
      </dgm:if>
      <dgm:else name="Name45"/>
    </dgm:choose>
    <dgm:choose name="Name46">
      <dgm:if name="Name47" axis="ch" ptType="node" func="cnt" op="gte" val="6">
        <dgm:layoutNode name="comp6">
          <dgm:alg type="composite"/>
          <dgm:shape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type="ellipse" r:blip="">
              <dgm:adjLst/>
            </dgm:shape>
            <dgm:presOf axis="ch desOrSelf" ptType="node node" st="6 1" cnt="1 0"/>
            <dgm:constrLst>
              <dgm:constr type="h" refType="w"/>
            </dgm:constrLst>
            <dgm:ruleLst/>
          </dgm:layoutNode>
          <dgm:layoutNode name="c6text">
            <dgm:varLst>
              <dgm:bulletEnabled val="1"/>
            </dgm:varLst>
            <dgm:alg type="tx"/>
            <dgm:shape type="rect" r:blip="" hideGeom="1">
              <dgm:adjLst/>
            </dgm:shape>
            <dgm:presOf axis="ch desOrSelf" ptType="node node" st="6 1" cnt="1 0"/>
            <dgm:constrLst/>
            <dgm:ruleLst>
              <dgm:rule type="primFontSz" val="5"/>
            </dgm:ruleLst>
          </dgm:layoutNode>
        </dgm:layoutNode>
      </dgm:if>
      <dgm:else name="Name52"/>
    </dgm:choose>
    <dgm:choose name="Name53">
      <dgm:if name="Name54" axis="ch" ptType="node" func="cnt" op="gte" val="7">
        <dgm:layoutNode name="comp7">
          <dgm:alg type="composite"/>
          <dgm:shape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type="ellipse" r:blip="">
              <dgm:adjLst/>
            </dgm:shape>
            <dgm:presOf axis="ch desOrSelf" ptType="node node" st="7 1" cnt="1 0"/>
            <dgm:constrLst>
              <dgm:constr type="h" refType="w"/>
            </dgm:constrLst>
            <dgm:ruleLst/>
          </dgm:layoutNode>
          <dgm:layoutNode name="c7text">
            <dgm:varLst>
              <dgm:bulletEnabled val="1"/>
            </dgm:varLst>
            <dgm:alg type="tx"/>
            <dgm:shape type="rect" r:blip="" hideGeom="1">
              <dgm:adjLst/>
            </dgm:shape>
            <dgm:presOf axis="ch desOrSelf" ptType="node node" st="7 1" cnt="1 0"/>
            <dgm:constrLst/>
            <dgm:ruleLst>
              <dgm:rule type="primFontSz" val="5"/>
            </dgm:ruleLst>
          </dgm:layoutNode>
        </dgm:layoutNode>
      </dgm:if>
      <dgm:else name="Name55"/>
    </dgm:choose>
  </dgm:layoutNode>
</dgm:layoutDef>
</file>

<file path=ppt/diagrams/layout2.xml><?xml version="1.0" encoding="utf-8"?>
<dgm:layoutDef xmlns:a="http://schemas.openxmlformats.org/drawingml/2006/main" xmlns:r="http://schemas.openxmlformats.org/officeDocument/2006/relationships" xmlns:dgm="http://schemas.openxmlformats.org/drawingml/2006/diagram"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dgm:ruleLst>
      </dgm:layoutNode>
      <dgm:forEach name="Name4" axis="followSib" ptType="sibTrans" cnt="1">
        <dgm:layoutNode name="sibTrans">
          <dgm:alg type="sp"/>
          <dgm:shape r:blip="">
            <dgm:adjLst/>
          </dgm:shape>
          <dgm:presOf/>
          <dgm:constrLst/>
          <dgm:ruleLst/>
        </dgm:layoutNode>
      </dgm:forEach>
    </dgm:forEach>
  </dgm:layoutNode>
</dgm:layoutDef>
</file>

<file path=ppt/diagrams/layout3.xml><?xml version="1.0" encoding="utf-8"?>
<dgm:layoutDef xmlns:a="http://schemas.openxmlformats.org/drawingml/2006/main" xmlns:r="http://schemas.openxmlformats.org/officeDocument/2006/relationships" xmlns:dgm="http://schemas.openxmlformats.org/drawingml/2006/diagram"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type="notchedRightArrow" r:blip="">
            <dgm:adjLst/>
          </dgm:shape>
        </dgm:if>
        <dgm:else name="Name6">
          <dgm:shape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type="rect" r:blip="">
                  <dgm:adjLst/>
                </dgm:shape>
                <dgm:presOf axis="desOrSelf" ptType="node"/>
                <dgm:constrLst/>
                <dgm:ruleLst>
                  <dgm:rule type="primFontSz" val="5"/>
                </dgm:ruleLst>
              </dgm:layoutNode>
              <dgm:layoutNode name="circleA">
                <dgm:alg type="sp"/>
                <dgm:shape type="ellipse" r:blip="">
                  <dgm:adjLst/>
                </dgm:shape>
                <dgm:presOf/>
                <dgm:constrLst/>
                <dgm:ruleLst/>
              </dgm:layoutNode>
              <dgm:layoutNode name="spaceA">
                <dgm:alg type="sp"/>
                <dgm:shape r:blip="">
                  <dgm:adjLst/>
                </dgm:shape>
                <dgm:presOf/>
                <dgm:constrLst/>
                <dgm:ruleLst/>
              </dgm:layoutNode>
            </dgm:layoutNode>
          </dgm:if>
          <dgm:else name="Name13">
            <dgm:layoutNode name="compositeB">
              <dgm:alg type="composite"/>
              <dgm:shape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type="rect" r:blip="">
                  <dgm:adjLst/>
                </dgm:shape>
                <dgm:presOf axis="desOrSelf" ptType="node"/>
                <dgm:constrLst/>
                <dgm:ruleLst>
                  <dgm:rule type="primFontSz" val="5"/>
                </dgm:ruleLst>
              </dgm:layoutNode>
              <dgm:layoutNode name="circleB">
                <dgm:alg type="sp"/>
                <dgm:shape type="ellipse" r:blip="">
                  <dgm:adjLst/>
                </dgm:shape>
                <dgm:presOf/>
                <dgm:constrLst/>
                <dgm:ruleLst/>
              </dgm:layoutNode>
              <dgm:layoutNode name="spaceB">
                <dgm:alg type="sp"/>
                <dgm:shape r:blip="">
                  <dgm:adjLst/>
                </dgm:shape>
                <dgm:presOf/>
                <dgm:constrLst/>
                <dgm:ruleLst/>
              </dgm:layoutNode>
            </dgm:layoutNode>
          </dgm:else>
        </dgm:choose>
        <dgm:forEach name="Name14" axis="followSib" ptType="sibTrans" cnt="1">
          <dgm:layoutNode name="space">
            <dgm:alg type="sp"/>
            <dgm:shape r:blip="">
              <dgm:adjLst/>
            </dgm:shape>
            <dgm:presOf/>
            <dgm:constrLst/>
            <dgm:ruleLst/>
          </dgm:layoutNode>
        </dgm:forEach>
      </dgm:forEach>
    </dgm:layoutNode>
  </dgm:layoutNode>
</dgm:layoutDef>
</file>

<file path=ppt/diagrams/layout4.xml><?xml version="1.0" encoding="utf-8"?>
<dgm:layoutDef xmlns:a="http://schemas.openxmlformats.org/drawingml/2006/main" xmlns:r="http://schemas.openxmlformats.org/officeDocument/2006/relationships" xmlns:dgm="http://schemas.openxmlformats.org/drawingml/2006/diagram"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dgm:rule type="primFontSz" for="des" forName="parTx" val="5"/>
    </dgm:ruleLst>
    <dgm:forEach name="Name4" axis="ch" ptType="node">
      <dgm:layoutNode name="composite">
        <dgm:alg type="composite"/>
        <dgm:shape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dgm:ruleLst>
        <dgm:layoutNode name="parTx" styleLbl="alignNode1">
          <dgm:varLst>
            <dgm:chMax val="0"/>
            <dgm:chPref val="0"/>
            <dgm:bulletEnabled val="1"/>
          </dgm:varLst>
          <dgm:alg type="tx"/>
          <dgm:shape type="rect" r:blip="">
            <dgm:adjLst/>
          </dgm:shape>
          <dgm:presOf axis="self" ptType="node"/>
          <dgm:constrLst>
            <dgm:constr type="h" refType="w" op="lte" fact="0.4"/>
            <dgm:constr type="h"/>
            <dgm:constr type="tMarg" refType="primFontSz" fact="0.32"/>
            <dgm:constr type="bMarg" refType="primFontSz" fact="0.32"/>
          </dgm:constrLst>
          <dgm:ruleLst>
            <dgm:rule type="h" val="INF"/>
          </dgm:ruleLst>
        </dgm:layoutNode>
        <dgm:layoutNode name="desTx" styleLbl="alignAccFollowNode1">
          <dgm:varLst>
            <dgm:bulletEnabled val="1"/>
          </dgm:varLst>
          <dgm:alg type="tx">
            <dgm:param type="stBulletLvl" val="1"/>
          </dgm:alg>
          <dgm:shape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dgm:ruleLst>
        </dgm:layoutNode>
      </dgm:layoutNode>
      <dgm:forEach name="Name5" axis="followSib" ptType="sibTrans" cnt="1">
        <dgm:layoutNode name="space">
          <dgm:alg type="sp"/>
          <dgm:shape r:blip="">
            <dgm:adjLst/>
          </dgm:shape>
          <dgm:presOf/>
          <dgm:constrLst/>
          <dgm:ruleLst/>
        </dgm:layoutNode>
      </dgm:forEach>
    </dgm:forEach>
  </dgm:layoutNode>
</dgm:layoutDef>
</file>

<file path=ppt/diagrams/layout5.xml><?xml version="1.0" encoding="utf-8"?>
<dgm:layoutDef xmlns:a="http://schemas.openxmlformats.org/drawingml/2006/main" xmlns:r="http://schemas.openxmlformats.org/officeDocument/2006/relationships" xmlns:dgm="http://schemas.openxmlformats.org/drawingml/2006/diagram"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type="notchedRightArrow" r:blip="">
            <dgm:adjLst/>
          </dgm:shape>
        </dgm:if>
        <dgm:else name="Name6">
          <dgm:shape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type="rect" r:blip="">
                  <dgm:adjLst/>
                </dgm:shape>
                <dgm:presOf axis="desOrSelf" ptType="node"/>
                <dgm:constrLst/>
                <dgm:ruleLst>
                  <dgm:rule type="primFontSz" val="5"/>
                </dgm:ruleLst>
              </dgm:layoutNode>
              <dgm:layoutNode name="circleA">
                <dgm:alg type="sp"/>
                <dgm:shape type="ellipse" r:blip="">
                  <dgm:adjLst/>
                </dgm:shape>
                <dgm:presOf/>
                <dgm:constrLst/>
                <dgm:ruleLst/>
              </dgm:layoutNode>
              <dgm:layoutNode name="spaceA">
                <dgm:alg type="sp"/>
                <dgm:shape r:blip="">
                  <dgm:adjLst/>
                </dgm:shape>
                <dgm:presOf/>
                <dgm:constrLst/>
                <dgm:ruleLst/>
              </dgm:layoutNode>
            </dgm:layoutNode>
          </dgm:if>
          <dgm:else name="Name13">
            <dgm:layoutNode name="compositeB">
              <dgm:alg type="composite"/>
              <dgm:shape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type="rect" r:blip="">
                  <dgm:adjLst/>
                </dgm:shape>
                <dgm:presOf axis="desOrSelf" ptType="node"/>
                <dgm:constrLst/>
                <dgm:ruleLst>
                  <dgm:rule type="primFontSz" val="5"/>
                </dgm:ruleLst>
              </dgm:layoutNode>
              <dgm:layoutNode name="circleB">
                <dgm:alg type="sp"/>
                <dgm:shape type="ellipse" r:blip="">
                  <dgm:adjLst/>
                </dgm:shape>
                <dgm:presOf/>
                <dgm:constrLst/>
                <dgm:ruleLst/>
              </dgm:layoutNode>
              <dgm:layoutNode name="spaceB">
                <dgm:alg type="sp"/>
                <dgm:shape r:blip="">
                  <dgm:adjLst/>
                </dgm:shape>
                <dgm:presOf/>
                <dgm:constrLst/>
                <dgm:ruleLst/>
              </dgm:layoutNode>
            </dgm:layoutNode>
          </dgm:else>
        </dgm:choose>
        <dgm:forEach name="Name14" axis="followSib" ptType="sibTrans" cnt="1">
          <dgm:layoutNode name="space">
            <dgm:alg type="sp"/>
            <dgm:shape r:blip="">
              <dgm:adjLst/>
            </dgm:shape>
            <dgm:presOf/>
            <dgm:constrLst/>
            <dgm:ruleLst/>
          </dgm:layoutNode>
        </dgm:forEach>
      </dgm:forEach>
    </dgm:layoutNode>
  </dgm:layoutNode>
</dgm:layoutDef>
</file>

<file path=ppt/diagrams/layout6.xml><?xml version="1.0" encoding="utf-8"?>
<dgm:layoutDef xmlns:a="http://schemas.openxmlformats.org/drawingml/2006/main" xmlns:r="http://schemas.openxmlformats.org/officeDocument/2006/relationships" xmlns:dgm="http://schemas.openxmlformats.org/drawingml/2006/diagram"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type="ellipse" r:blip="">
                <dgm:adjLst/>
              </dgm:shape>
            </dgm:if>
            <dgm:if name="Name27" axis="ch" ptType="node" func="cnt" op="equ" val="2">
              <dgm:shape type="pie" r:blip="">
                <dgm:adjLst>
                  <dgm:adj idx="1" val="270"/>
                  <dgm:adj idx="2" val="90"/>
                </dgm:adjLst>
              </dgm:shape>
            </dgm:if>
            <dgm:if name="Name28" axis="ch" ptType="node" func="cnt" op="equ" val="3">
              <dgm:shape type="pie" r:blip="">
                <dgm:adjLst>
                  <dgm:adj idx="1" val="270"/>
                  <dgm:adj idx="2" val="30"/>
                </dgm:adjLst>
              </dgm:shape>
            </dgm:if>
            <dgm:if name="Name29" axis="ch" ptType="node" func="cnt" op="equ" val="4">
              <dgm:shape type="pie" r:blip="">
                <dgm:adjLst>
                  <dgm:adj idx="1" val="270"/>
                  <dgm:adj idx="2" val="0"/>
                </dgm:adjLst>
              </dgm:shape>
            </dgm:if>
            <dgm:if name="Name30" axis="ch" ptType="node" func="cnt" op="equ" val="5">
              <dgm:shape type="pie" r:blip="">
                <dgm:adjLst>
                  <dgm:adj idx="1" val="270"/>
                  <dgm:adj idx="2" val="342"/>
                </dgm:adjLst>
              </dgm:shape>
            </dgm:if>
            <dgm:if name="Name31" axis="ch" ptType="node" func="cnt" op="equ" val="6">
              <dgm:shape type="pie" r:blip="">
                <dgm:adjLst>
                  <dgm:adj idx="1" val="270"/>
                  <dgm:adj idx="2" val="330"/>
                </dgm:adjLst>
              </dgm:shape>
            </dgm:if>
            <dgm:else name="Name32">
              <dgm:shape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dgm:ruleLst>
        </dgm:layoutNode>
      </dgm:if>
      <dgm:else name="Name55"/>
    </dgm:choose>
    <dgm:choose name="Name56">
      <dgm:if name="Name57" axis="ch" ptType="node" func="cnt" op="gte" val="2">
        <dgm:layoutNode name="wedge2">
          <dgm:alg type="sp"/>
          <dgm:choose name="Name58">
            <dgm:if name="Name59" axis="ch" ptType="node" func="cnt" op="equ" val="2">
              <dgm:shape type="pie" r:blip="">
                <dgm:adjLst>
                  <dgm:adj idx="1" val="90"/>
                  <dgm:adj idx="2" val="270"/>
                </dgm:adjLst>
              </dgm:shape>
            </dgm:if>
            <dgm:if name="Name60" axis="ch" ptType="node" func="cnt" op="equ" val="3">
              <dgm:shape type="pie" r:blip="">
                <dgm:adjLst>
                  <dgm:adj idx="1" val="30"/>
                  <dgm:adj idx="2" val="150"/>
                </dgm:adjLst>
              </dgm:shape>
            </dgm:if>
            <dgm:if name="Name61" axis="ch" ptType="node" func="cnt" op="equ" val="4">
              <dgm:shape type="pie" r:blip="">
                <dgm:adjLst>
                  <dgm:adj idx="1" val="0"/>
                  <dgm:adj idx="2" val="90"/>
                </dgm:adjLst>
              </dgm:shape>
            </dgm:if>
            <dgm:if name="Name62" axis="ch" ptType="node" func="cnt" op="equ" val="5">
              <dgm:shape type="pie" r:blip="">
                <dgm:adjLst>
                  <dgm:adj idx="1" val="342"/>
                  <dgm:adj idx="2" val="54"/>
                </dgm:adjLst>
              </dgm:shape>
            </dgm:if>
            <dgm:if name="Name63" axis="ch" ptType="node" func="cnt" op="equ" val="6">
              <dgm:shape type="pie" r:blip="">
                <dgm:adjLst>
                  <dgm:adj idx="1" val="330"/>
                  <dgm:adj idx="2" val="30"/>
                </dgm:adjLst>
              </dgm:shape>
            </dgm:if>
            <dgm:else name="Name64">
              <dgm:shape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dgm:ruleLst>
        </dgm:layoutNode>
      </dgm:if>
      <dgm:else name="Name85"/>
    </dgm:choose>
    <dgm:choose name="Name86">
      <dgm:if name="Name87" axis="ch" ptType="node" func="cnt" op="gte" val="3">
        <dgm:layoutNode name="wedge3">
          <dgm:alg type="sp"/>
          <dgm:choose name="Name88">
            <dgm:if name="Name89" axis="ch" ptType="node" func="cnt" op="equ" val="3">
              <dgm:shape type="pie" r:blip="">
                <dgm:adjLst>
                  <dgm:adj idx="1" val="150"/>
                  <dgm:adj idx="2" val="270"/>
                </dgm:adjLst>
              </dgm:shape>
            </dgm:if>
            <dgm:if name="Name90" axis="ch" ptType="node" func="cnt" op="equ" val="4">
              <dgm:shape type="pie" r:blip="">
                <dgm:adjLst>
                  <dgm:adj idx="1" val="90"/>
                  <dgm:adj idx="2" val="180"/>
                </dgm:adjLst>
              </dgm:shape>
            </dgm:if>
            <dgm:if name="Name91" axis="ch" ptType="node" func="cnt" op="equ" val="5">
              <dgm:shape type="pie" r:blip="">
                <dgm:adjLst>
                  <dgm:adj idx="1" val="54"/>
                  <dgm:adj idx="2" val="126"/>
                </dgm:adjLst>
              </dgm:shape>
            </dgm:if>
            <dgm:if name="Name92" axis="ch" ptType="node" func="cnt" op="equ" val="6">
              <dgm:shape type="pie" r:blip="">
                <dgm:adjLst>
                  <dgm:adj idx="1" val="30"/>
                  <dgm:adj idx="2" val="90"/>
                </dgm:adjLst>
              </dgm:shape>
            </dgm:if>
            <dgm:else name="Name93">
              <dgm:shape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dgm:ruleLst>
        </dgm:layoutNode>
      </dgm:if>
      <dgm:else name="Name112"/>
    </dgm:choose>
    <dgm:choose name="Name113">
      <dgm:if name="Name114" axis="ch" ptType="node" func="cnt" op="gte" val="4">
        <dgm:layoutNode name="wedge4">
          <dgm:alg type="sp"/>
          <dgm:choose name="Name115">
            <dgm:if name="Name116" axis="ch" ptType="node" func="cnt" op="equ" val="4">
              <dgm:shape type="pie" r:blip="">
                <dgm:adjLst>
                  <dgm:adj idx="1" val="180"/>
                  <dgm:adj idx="2" val="270"/>
                </dgm:adjLst>
              </dgm:shape>
            </dgm:if>
            <dgm:if name="Name117" axis="ch" ptType="node" func="cnt" op="equ" val="5">
              <dgm:shape type="pie" r:blip="">
                <dgm:adjLst>
                  <dgm:adj idx="1" val="126"/>
                  <dgm:adj idx="2" val="198"/>
                </dgm:adjLst>
              </dgm:shape>
            </dgm:if>
            <dgm:if name="Name118" axis="ch" ptType="node" func="cnt" op="equ" val="6">
              <dgm:shape type="pie" r:blip="">
                <dgm:adjLst>
                  <dgm:adj idx="1" val="90"/>
                  <dgm:adj idx="2" val="150"/>
                </dgm:adjLst>
              </dgm:shape>
            </dgm:if>
            <dgm:else name="Name119">
              <dgm:shape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dgm:ruleLst>
        </dgm:layoutNode>
      </dgm:if>
      <dgm:else name="Name136"/>
    </dgm:choose>
    <dgm:choose name="Name137">
      <dgm:if name="Name138" axis="ch" ptType="node" func="cnt" op="gte" val="5">
        <dgm:layoutNode name="wedge5">
          <dgm:alg type="sp"/>
          <dgm:choose name="Name139">
            <dgm:if name="Name140" axis="ch" ptType="node" func="cnt" op="equ" val="5">
              <dgm:shape type="pie" r:blip="">
                <dgm:adjLst>
                  <dgm:adj idx="1" val="198"/>
                  <dgm:adj idx="2" val="270"/>
                </dgm:adjLst>
              </dgm:shape>
            </dgm:if>
            <dgm:if name="Name141" axis="ch" ptType="node" func="cnt" op="equ" val="6">
              <dgm:shape type="pie" r:blip="">
                <dgm:adjLst>
                  <dgm:adj idx="1" val="150"/>
                  <dgm:adj idx="2" val="210"/>
                </dgm:adjLst>
              </dgm:shape>
            </dgm:if>
            <dgm:else name="Name142">
              <dgm:shape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dgm:ruleLst>
        </dgm:layoutNode>
      </dgm:if>
      <dgm:else name="Name157"/>
    </dgm:choose>
    <dgm:choose name="Name158">
      <dgm:if name="Name159" axis="ch" ptType="node" func="cnt" op="gte" val="6">
        <dgm:layoutNode name="wedge6">
          <dgm:alg type="sp"/>
          <dgm:choose name="Name160">
            <dgm:if name="Name161" axis="ch" ptType="node" func="cnt" op="equ" val="6">
              <dgm:shape type="pie" r:blip="">
                <dgm:adjLst>
                  <dgm:adj idx="1" val="210"/>
                  <dgm:adj idx="2" val="270"/>
                </dgm:adjLst>
              </dgm:shape>
            </dgm:if>
            <dgm:else name="Name162">
              <dgm:shape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dgm:ruleLst>
        </dgm:layoutNode>
      </dgm:if>
      <dgm:else name="Name175"/>
    </dgm:choose>
    <dgm:choose name="Name176">
      <dgm:if name="Name177" axis="ch" ptType="node" func="cnt" op="gte" val="7">
        <dgm:layoutNode name="wedge7">
          <dgm:alg type="sp"/>
          <dgm:shape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dgm:ruleLst>
        </dgm:layoutNode>
      </dgm:if>
      <dgm:else name="Name184"/>
    </dgm:choose>
  </dgm:layoutNode>
</dgm:layoutDef>
</file>

<file path=ppt/diagrams/layout7.xml><?xml version="1.0" encoding="utf-8"?>
<dgm:layoutDef xmlns:a="http://schemas.openxmlformats.org/drawingml/2006/main" xmlns:r="http://schemas.openxmlformats.org/officeDocument/2006/relationships" xmlns:dgm="http://schemas.openxmlformats.org/drawingml/2006/diagram"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type="ellipse" r:blip="">
                <dgm:adjLst/>
              </dgm:shape>
            </dgm:if>
            <dgm:if name="Name27" axis="ch" ptType="node" func="cnt" op="equ" val="2">
              <dgm:shape type="pie" r:blip="">
                <dgm:adjLst>
                  <dgm:adj idx="1" val="270"/>
                  <dgm:adj idx="2" val="90"/>
                </dgm:adjLst>
              </dgm:shape>
            </dgm:if>
            <dgm:if name="Name28" axis="ch" ptType="node" func="cnt" op="equ" val="3">
              <dgm:shape type="pie" r:blip="">
                <dgm:adjLst>
                  <dgm:adj idx="1" val="270"/>
                  <dgm:adj idx="2" val="30"/>
                </dgm:adjLst>
              </dgm:shape>
            </dgm:if>
            <dgm:if name="Name29" axis="ch" ptType="node" func="cnt" op="equ" val="4">
              <dgm:shape type="pie" r:blip="">
                <dgm:adjLst>
                  <dgm:adj idx="1" val="270"/>
                  <dgm:adj idx="2" val="0"/>
                </dgm:adjLst>
              </dgm:shape>
            </dgm:if>
            <dgm:if name="Name30" axis="ch" ptType="node" func="cnt" op="equ" val="5">
              <dgm:shape type="pie" r:blip="">
                <dgm:adjLst>
                  <dgm:adj idx="1" val="270"/>
                  <dgm:adj idx="2" val="342"/>
                </dgm:adjLst>
              </dgm:shape>
            </dgm:if>
            <dgm:if name="Name31" axis="ch" ptType="node" func="cnt" op="equ" val="6">
              <dgm:shape type="pie" r:blip="">
                <dgm:adjLst>
                  <dgm:adj idx="1" val="270"/>
                  <dgm:adj idx="2" val="330"/>
                </dgm:adjLst>
              </dgm:shape>
            </dgm:if>
            <dgm:else name="Name32">
              <dgm:shape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dgm:ruleLst>
        </dgm:layoutNode>
      </dgm:if>
      <dgm:else name="Name55"/>
    </dgm:choose>
    <dgm:choose name="Name56">
      <dgm:if name="Name57" axis="ch" ptType="node" func="cnt" op="gte" val="2">
        <dgm:layoutNode name="wedge2">
          <dgm:alg type="sp"/>
          <dgm:choose name="Name58">
            <dgm:if name="Name59" axis="ch" ptType="node" func="cnt" op="equ" val="2">
              <dgm:shape type="pie" r:blip="">
                <dgm:adjLst>
                  <dgm:adj idx="1" val="90"/>
                  <dgm:adj idx="2" val="270"/>
                </dgm:adjLst>
              </dgm:shape>
            </dgm:if>
            <dgm:if name="Name60" axis="ch" ptType="node" func="cnt" op="equ" val="3">
              <dgm:shape type="pie" r:blip="">
                <dgm:adjLst>
                  <dgm:adj idx="1" val="30"/>
                  <dgm:adj idx="2" val="150"/>
                </dgm:adjLst>
              </dgm:shape>
            </dgm:if>
            <dgm:if name="Name61" axis="ch" ptType="node" func="cnt" op="equ" val="4">
              <dgm:shape type="pie" r:blip="">
                <dgm:adjLst>
                  <dgm:adj idx="1" val="0"/>
                  <dgm:adj idx="2" val="90"/>
                </dgm:adjLst>
              </dgm:shape>
            </dgm:if>
            <dgm:if name="Name62" axis="ch" ptType="node" func="cnt" op="equ" val="5">
              <dgm:shape type="pie" r:blip="">
                <dgm:adjLst>
                  <dgm:adj idx="1" val="342"/>
                  <dgm:adj idx="2" val="54"/>
                </dgm:adjLst>
              </dgm:shape>
            </dgm:if>
            <dgm:if name="Name63" axis="ch" ptType="node" func="cnt" op="equ" val="6">
              <dgm:shape type="pie" r:blip="">
                <dgm:adjLst>
                  <dgm:adj idx="1" val="330"/>
                  <dgm:adj idx="2" val="30"/>
                </dgm:adjLst>
              </dgm:shape>
            </dgm:if>
            <dgm:else name="Name64">
              <dgm:shape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dgm:ruleLst>
        </dgm:layoutNode>
      </dgm:if>
      <dgm:else name="Name85"/>
    </dgm:choose>
    <dgm:choose name="Name86">
      <dgm:if name="Name87" axis="ch" ptType="node" func="cnt" op="gte" val="3">
        <dgm:layoutNode name="wedge3">
          <dgm:alg type="sp"/>
          <dgm:choose name="Name88">
            <dgm:if name="Name89" axis="ch" ptType="node" func="cnt" op="equ" val="3">
              <dgm:shape type="pie" r:blip="">
                <dgm:adjLst>
                  <dgm:adj idx="1" val="150"/>
                  <dgm:adj idx="2" val="270"/>
                </dgm:adjLst>
              </dgm:shape>
            </dgm:if>
            <dgm:if name="Name90" axis="ch" ptType="node" func="cnt" op="equ" val="4">
              <dgm:shape type="pie" r:blip="">
                <dgm:adjLst>
                  <dgm:adj idx="1" val="90"/>
                  <dgm:adj idx="2" val="180"/>
                </dgm:adjLst>
              </dgm:shape>
            </dgm:if>
            <dgm:if name="Name91" axis="ch" ptType="node" func="cnt" op="equ" val="5">
              <dgm:shape type="pie" r:blip="">
                <dgm:adjLst>
                  <dgm:adj idx="1" val="54"/>
                  <dgm:adj idx="2" val="126"/>
                </dgm:adjLst>
              </dgm:shape>
            </dgm:if>
            <dgm:if name="Name92" axis="ch" ptType="node" func="cnt" op="equ" val="6">
              <dgm:shape type="pie" r:blip="">
                <dgm:adjLst>
                  <dgm:adj idx="1" val="30"/>
                  <dgm:adj idx="2" val="90"/>
                </dgm:adjLst>
              </dgm:shape>
            </dgm:if>
            <dgm:else name="Name93">
              <dgm:shape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dgm:ruleLst>
        </dgm:layoutNode>
      </dgm:if>
      <dgm:else name="Name112"/>
    </dgm:choose>
    <dgm:choose name="Name113">
      <dgm:if name="Name114" axis="ch" ptType="node" func="cnt" op="gte" val="4">
        <dgm:layoutNode name="wedge4">
          <dgm:alg type="sp"/>
          <dgm:choose name="Name115">
            <dgm:if name="Name116" axis="ch" ptType="node" func="cnt" op="equ" val="4">
              <dgm:shape type="pie" r:blip="">
                <dgm:adjLst>
                  <dgm:adj idx="1" val="180"/>
                  <dgm:adj idx="2" val="270"/>
                </dgm:adjLst>
              </dgm:shape>
            </dgm:if>
            <dgm:if name="Name117" axis="ch" ptType="node" func="cnt" op="equ" val="5">
              <dgm:shape type="pie" r:blip="">
                <dgm:adjLst>
                  <dgm:adj idx="1" val="126"/>
                  <dgm:adj idx="2" val="198"/>
                </dgm:adjLst>
              </dgm:shape>
            </dgm:if>
            <dgm:if name="Name118" axis="ch" ptType="node" func="cnt" op="equ" val="6">
              <dgm:shape type="pie" r:blip="">
                <dgm:adjLst>
                  <dgm:adj idx="1" val="90"/>
                  <dgm:adj idx="2" val="150"/>
                </dgm:adjLst>
              </dgm:shape>
            </dgm:if>
            <dgm:else name="Name119">
              <dgm:shape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dgm:ruleLst>
        </dgm:layoutNode>
      </dgm:if>
      <dgm:else name="Name136"/>
    </dgm:choose>
    <dgm:choose name="Name137">
      <dgm:if name="Name138" axis="ch" ptType="node" func="cnt" op="gte" val="5">
        <dgm:layoutNode name="wedge5">
          <dgm:alg type="sp"/>
          <dgm:choose name="Name139">
            <dgm:if name="Name140" axis="ch" ptType="node" func="cnt" op="equ" val="5">
              <dgm:shape type="pie" r:blip="">
                <dgm:adjLst>
                  <dgm:adj idx="1" val="198"/>
                  <dgm:adj idx="2" val="270"/>
                </dgm:adjLst>
              </dgm:shape>
            </dgm:if>
            <dgm:if name="Name141" axis="ch" ptType="node" func="cnt" op="equ" val="6">
              <dgm:shape type="pie" r:blip="">
                <dgm:adjLst>
                  <dgm:adj idx="1" val="150"/>
                  <dgm:adj idx="2" val="210"/>
                </dgm:adjLst>
              </dgm:shape>
            </dgm:if>
            <dgm:else name="Name142">
              <dgm:shape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dgm:ruleLst>
        </dgm:layoutNode>
      </dgm:if>
      <dgm:else name="Name157"/>
    </dgm:choose>
    <dgm:choose name="Name158">
      <dgm:if name="Name159" axis="ch" ptType="node" func="cnt" op="gte" val="6">
        <dgm:layoutNode name="wedge6">
          <dgm:alg type="sp"/>
          <dgm:choose name="Name160">
            <dgm:if name="Name161" axis="ch" ptType="node" func="cnt" op="equ" val="6">
              <dgm:shape type="pie" r:blip="">
                <dgm:adjLst>
                  <dgm:adj idx="1" val="210"/>
                  <dgm:adj idx="2" val="270"/>
                </dgm:adjLst>
              </dgm:shape>
            </dgm:if>
            <dgm:else name="Name162">
              <dgm:shape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dgm:ruleLst>
        </dgm:layoutNode>
      </dgm:if>
      <dgm:else name="Name175"/>
    </dgm:choose>
    <dgm:choose name="Name176">
      <dgm:if name="Name177" axis="ch" ptType="node" func="cnt" op="gte" val="7">
        <dgm:layoutNode name="wedge7">
          <dgm:alg type="sp"/>
          <dgm:shape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dgm:ruleLst>
        </dgm:layoutNode>
      </dgm:if>
      <dgm:else name="Name184"/>
    </dgm:choose>
  </dgm:layoutNode>
</dgm:layoutDef>
</file>

<file path=ppt/diagrams/layout8.xml><?xml version="1.0" encoding="utf-8"?>
<dgm:layoutDef xmlns:a="http://schemas.openxmlformats.org/drawingml/2006/main" xmlns:r="http://schemas.openxmlformats.org/officeDocument/2006/relationships" xmlns:dgm="http://schemas.openxmlformats.org/drawingml/2006/diagram"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type="upArrow" r:blip="">
          <dgm:adjLst>
            <dgm:adj idx="2" val="0.35"/>
          </dgm:adjLst>
        </dgm:shape>
        <dgm:presOf axis="desOrSelf" ptType="node"/>
        <dgm:constrLst/>
        <dgm:ruleLst>
          <dgm:rule type="primFontSz" val="5"/>
        </dgm:ruleLst>
      </dgm:layoutNode>
    </dgm:forEach>
  </dgm:layoutNode>
</dgm:layoutDef>
</file>

<file path=ppt/diagrams/layout9.xml><?xml version="1.0" encoding="utf-8"?>
<dgm:layoutDef xmlns:a="http://schemas.openxmlformats.org/drawingml/2006/main" xmlns:r="http://schemas.openxmlformats.org/officeDocument/2006/relationships" xmlns:dgm="http://schemas.openxmlformats.org/drawingml/2006/diagram"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r:blip="">
          <dgm:adjLst/>
        </dgm:shape>
        <dgm:presOf/>
        <dgm:constrLst/>
        <dgm:ruleLst/>
        <dgm:layoutNode name="parentLeftMargin">
          <dgm:alg type="sp"/>
          <dgm:shape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type="roundRect" r:blip="">
            <dgm:adjLst/>
          </dgm:shape>
          <dgm:presOf axis="self" ptType="node"/>
          <dgm:constrLst>
            <dgm:constr type="tMarg"/>
            <dgm:constr type="bMarg"/>
          </dgm:constrLst>
          <dgm:ruleLst/>
        </dgm:layoutNode>
      </dgm:layoutNode>
      <dgm:layoutNode name="negativeSpace">
        <dgm:alg type="sp"/>
        <dgm:shape r:blip="">
          <dgm:adjLst/>
        </dgm:shape>
        <dgm:presOf/>
        <dgm:constrLst/>
        <dgm:ruleLst/>
      </dgm:layoutNode>
      <dgm:layoutNode name="childText" styleLbl="conFgAcc1">
        <dgm:varLst>
          <dgm:bulletEnabled val="1"/>
        </dgm:varLst>
        <dgm:alg type="tx">
          <dgm:param type="stBulletLvl" val="1"/>
        </dgm:alg>
        <dgm:shape type="rect" r:blip="" zOrderOff="-2">
          <dgm:adjLst/>
        </dgm:shape>
        <dgm:presOf axis="des" ptType="node"/>
        <dgm:constrLst>
          <dgm:constr type="secFontSz" refType="primFontSz"/>
        </dgm:constrLst>
        <dgm:ruleLst>
          <dgm:rule type="h" val="INF"/>
        </dgm:ruleLst>
      </dgm:layoutNode>
      <dgm:forEach name="Name10" axis="followSib" ptType="sibTrans" cnt="1">
        <dgm:layoutNode name="spaceBetweenRectangles">
          <dgm:alg type="sp"/>
          <dgm:shape r:blip="">
            <dgm:adjLst/>
          </dgm:shape>
          <dgm:presOf/>
          <dgm:constrLst/>
          <dgm:ruleLst/>
        </dgm:layoutNode>
      </dgm:forEach>
    </dgm:forEach>
  </dgm:layoutNode>
</dgm:layoutDef>
</file>

<file path=ppt/diagrams/quickStyle1.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12A22E0-ACE0-4808-B5B2-F348D78851B7}" type="datetimeFigureOut">
              <a:rPr lang="en-US" smtClean="0"/>
              <a:t>11/12/2019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0F8170F1-1650-40D0-8FAF-6FED2BC38EE8}" type="slidenum">
              <a:rPr lang="en-US" smtClean="0"/>
              <a:t>‹#›</a:t>
            </a:fld>
            <a:endParaRPr lang="en-US"/>
          </a:p>
        </p:txBody>
      </p:sp>
    </p:spTree>
    <p:extLst>
      <p:ext uri="{BB962C8B-B14F-4D97-AF65-F5344CB8AC3E}">
        <p14:creationId xmlns:p14="http://schemas.microsoft.com/office/powerpoint/2010/main" val="2276695131"/>
      </p:ext>
    </p:extLst>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D81C697-6477-4190-B261-35891A251FAE}" type="datetimeFigureOut">
              <a:rPr lang="en-US" smtClean="0"/>
              <a:t>11/12/2019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5A211C9-70CC-48D7-8C61-06E64F4CE9FD}" type="slidenum">
              <a:rPr lang="en-US" smtClean="0"/>
              <a:t>‹#›</a:t>
            </a:fld>
            <a:endParaRPr lang="en-US"/>
          </a:p>
        </p:txBody>
      </p:sp>
    </p:spTree>
    <p:extLst>
      <p:ext uri="{BB962C8B-B14F-4D97-AF65-F5344CB8AC3E}">
        <p14:creationId xmlns:p14="http://schemas.microsoft.com/office/powerpoint/2010/main" val="2282653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28.xml.rels>&#65279;<?xml version="1.0" encoding="utf-8" standalone="yes"?><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29.xml.rels>&#65279;<?xml version="1.0" encoding="utf-8" standalone="yes"?><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30.xml.rels>&#65279;<?xml version="1.0" encoding="utf-8" standalone="yes"?><Relationships xmlns="http://schemas.openxmlformats.org/package/2006/relationships"><Relationship Id="rId1" Type="http://schemas.openxmlformats.org/officeDocument/2006/relationships/slide" Target="../slides/slide30.xml" /><Relationship Id="rId2" Type="http://schemas.openxmlformats.org/officeDocument/2006/relationships/notesMaster" Target="../notesMasters/notesMaster1.xml" /></Relationships>
</file>

<file path=ppt/notesSlides/_rels/notesSlide31.xml.rels>&#65279;<?xml version="1.0" encoding="utf-8" standalone="yes"?><Relationships xmlns="http://schemas.openxmlformats.org/package/2006/relationships"><Relationship Id="rId1" Type="http://schemas.openxmlformats.org/officeDocument/2006/relationships/slide" Target="../slides/slide31.xml" /><Relationship Id="rId2" Type="http://schemas.openxmlformats.org/officeDocument/2006/relationships/notesMaster" Target="../notesMasters/notesMaster1.xml" /></Relationships>
</file>

<file path=ppt/notesSlides/_rels/notesSlide32.xml.rels>&#65279;<?xml version="1.0" encoding="utf-8" standalone="yes"?><Relationships xmlns="http://schemas.openxmlformats.org/package/2006/relationships"><Relationship Id="rId1" Type="http://schemas.openxmlformats.org/officeDocument/2006/relationships/slide" Target="../slides/slide32.xml" /><Relationship Id="rId2" Type="http://schemas.openxmlformats.org/officeDocument/2006/relationships/notesMaster" Target="../notesMasters/notesMaster1.xml" /></Relationships>
</file>

<file path=ppt/notesSlides/_rels/notesSlide33.xml.rels>&#65279;<?xml version="1.0" encoding="utf-8" standalone="yes"?><Relationships xmlns="http://schemas.openxmlformats.org/package/2006/relationships"><Relationship Id="rId1" Type="http://schemas.openxmlformats.org/officeDocument/2006/relationships/slide" Target="../slides/slide33.xml" /><Relationship Id="rId2" Type="http://schemas.openxmlformats.org/officeDocument/2006/relationships/notesMaster" Target="../notesMasters/notesMaster1.xml" /></Relationships>
</file>

<file path=ppt/notesSlides/_rels/notesSlide34.xml.rels>&#65279;<?xml version="1.0" encoding="utf-8" standalone="yes"?><Relationships xmlns="http://schemas.openxmlformats.org/package/2006/relationships"><Relationship Id="rId1" Type="http://schemas.openxmlformats.org/officeDocument/2006/relationships/slide" Target="../slides/slide34.xml" /><Relationship Id="rId2" Type="http://schemas.openxmlformats.org/officeDocument/2006/relationships/notesMaster" Target="../notesMasters/notesMaster1.xml" /></Relationships>
</file>

<file path=ppt/notesSlides/_rels/notesSlide35.xml.rels>&#65279;<?xml version="1.0" encoding="utf-8" standalone="yes"?><Relationships xmlns="http://schemas.openxmlformats.org/package/2006/relationships"><Relationship Id="rId1" Type="http://schemas.openxmlformats.org/officeDocument/2006/relationships/slide" Target="../slides/slide35.xml" /><Relationship Id="rId2" Type="http://schemas.openxmlformats.org/officeDocument/2006/relationships/notesMaster" Target="../notesMasters/notesMaster1.xml" /></Relationships>
</file>

<file path=ppt/notesSlides/_rels/notesSlide36.xml.rels>&#65279;<?xml version="1.0" encoding="utf-8" standalone="yes"?><Relationships xmlns="http://schemas.openxmlformats.org/package/2006/relationships"><Relationship Id="rId1" Type="http://schemas.openxmlformats.org/officeDocument/2006/relationships/slide" Target="../slides/slide36.xml" /><Relationship Id="rId2" Type="http://schemas.openxmlformats.org/officeDocument/2006/relationships/notesMaster" Target="../notesMasters/notesMaster1.xml" /></Relationships>
</file>

<file path=ppt/notesSlides/_rels/notesSlide37.xml.rels>&#65279;<?xml version="1.0" encoding="utf-8" standalone="yes"?><Relationships xmlns="http://schemas.openxmlformats.org/package/2006/relationships"><Relationship Id="rId1" Type="http://schemas.openxmlformats.org/officeDocument/2006/relationships/slide" Target="../slides/slide37.xml" /><Relationship Id="rId2" Type="http://schemas.openxmlformats.org/officeDocument/2006/relationships/notesMaster" Target="../notesMasters/notesMaster1.xml" /></Relationships>
</file>

<file path=ppt/notesSlides/_rels/notesSlide38.xml.rels>&#65279;<?xml version="1.0" encoding="utf-8" standalone="yes"?><Relationships xmlns="http://schemas.openxmlformats.org/package/2006/relationships"><Relationship Id="rId1" Type="http://schemas.openxmlformats.org/officeDocument/2006/relationships/slide" Target="../slides/slide38.xml" /><Relationship Id="rId2" Type="http://schemas.openxmlformats.org/officeDocument/2006/relationships/notesMaster" Target="../notesMasters/notesMaster1.xml" /></Relationships>
</file>

<file path=ppt/notesSlides/_rels/notesSlide39.xml.rels>&#65279;<?xml version="1.0" encoding="utf-8" standalone="yes"?><Relationships xmlns="http://schemas.openxmlformats.org/package/2006/relationships"><Relationship Id="rId1" Type="http://schemas.openxmlformats.org/officeDocument/2006/relationships/slide" Target="../slides/slide39.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40.xml.rels>&#65279;<?xml version="1.0" encoding="utf-8" standalone="yes"?><Relationships xmlns="http://schemas.openxmlformats.org/package/2006/relationships"><Relationship Id="rId1" Type="http://schemas.openxmlformats.org/officeDocument/2006/relationships/slide" Target="../slides/slide40.xml" /><Relationship Id="rId2" Type="http://schemas.openxmlformats.org/officeDocument/2006/relationships/notesMaster" Target="../notesMasters/notesMaster1.xml" /></Relationships>
</file>

<file path=ppt/notesSlides/_rels/notesSlide41.xml.rels>&#65279;<?xml version="1.0" encoding="utf-8" standalone="yes"?><Relationships xmlns="http://schemas.openxmlformats.org/package/2006/relationships"><Relationship Id="rId1" Type="http://schemas.openxmlformats.org/officeDocument/2006/relationships/slide" Target="../slides/slide41.xml" /><Relationship Id="rId2" Type="http://schemas.openxmlformats.org/officeDocument/2006/relationships/notesMaster" Target="../notesMasters/notesMaster1.xml" /></Relationships>
</file>

<file path=ppt/notesSlides/_rels/notesSlide42.xml.rels>&#65279;<?xml version="1.0" encoding="utf-8" standalone="yes"?><Relationships xmlns="http://schemas.openxmlformats.org/package/2006/relationships"><Relationship Id="rId1" Type="http://schemas.openxmlformats.org/officeDocument/2006/relationships/slide" Target="../slides/slide42.xml" /><Relationship Id="rId2" Type="http://schemas.openxmlformats.org/officeDocument/2006/relationships/notesMaster" Target="../notesMasters/notesMaster1.xml" /></Relationships>
</file>

<file path=ppt/notesSlides/_rels/notesSlide43.xml.rels>&#65279;<?xml version="1.0" encoding="utf-8" standalone="yes"?><Relationships xmlns="http://schemas.openxmlformats.org/package/2006/relationships"><Relationship Id="rId1" Type="http://schemas.openxmlformats.org/officeDocument/2006/relationships/slide" Target="../slides/slide43.xml" /><Relationship Id="rId2" Type="http://schemas.openxmlformats.org/officeDocument/2006/relationships/notesMaster" Target="../notesMasters/notesMaster1.xml" /></Relationships>
</file>

<file path=ppt/notesSlides/_rels/notesSlide44.xml.rels>&#65279;<?xml version="1.0" encoding="utf-8" standalone="yes"?><Relationships xmlns="http://schemas.openxmlformats.org/package/2006/relationships"><Relationship Id="rId1" Type="http://schemas.openxmlformats.org/officeDocument/2006/relationships/slide" Target="../slides/slide44.xml" /><Relationship Id="rId2" Type="http://schemas.openxmlformats.org/officeDocument/2006/relationships/notesMaster" Target="../notesMasters/notesMaster1.xml" /></Relationships>
</file>

<file path=ppt/notesSlides/_rels/notesSlide45.xml.rels>&#65279;<?xml version="1.0" encoding="utf-8" standalone="yes"?><Relationships xmlns="http://schemas.openxmlformats.org/package/2006/relationships"><Relationship Id="rId1" Type="http://schemas.openxmlformats.org/officeDocument/2006/relationships/slide" Target="../slides/slide45.xml" /><Relationship Id="rId2" Type="http://schemas.openxmlformats.org/officeDocument/2006/relationships/notesMaster" Target="../notesMasters/notesMaster1.xml" /></Relationships>
</file>

<file path=ppt/notesSlides/_rels/notesSlide46.xml.rels>&#65279;<?xml version="1.0" encoding="utf-8" standalone="yes"?><Relationships xmlns="http://schemas.openxmlformats.org/package/2006/relationships"><Relationship Id="rId1" Type="http://schemas.openxmlformats.org/officeDocument/2006/relationships/slide" Target="../slides/slide46.xml" /><Relationship Id="rId2" Type="http://schemas.openxmlformats.org/officeDocument/2006/relationships/notesMaster" Target="../notesMasters/notesMaster1.xml" /></Relationships>
</file>

<file path=ppt/notesSlides/_rels/notesSlide47.xml.rels>&#65279;<?xml version="1.0" encoding="utf-8" standalone="yes"?><Relationships xmlns="http://schemas.openxmlformats.org/package/2006/relationships"><Relationship Id="rId1" Type="http://schemas.openxmlformats.org/officeDocument/2006/relationships/slide" Target="../slides/slide47.xml" /><Relationship Id="rId2" Type="http://schemas.openxmlformats.org/officeDocument/2006/relationships/notesMaster" Target="../notesMasters/notesMaster1.xml" /></Relationships>
</file>

<file path=ppt/notesSlides/_rels/notesSlide48.xml.rels>&#65279;<?xml version="1.0" encoding="utf-8" standalone="yes"?><Relationships xmlns="http://schemas.openxmlformats.org/package/2006/relationships"><Relationship Id="rId1" Type="http://schemas.openxmlformats.org/officeDocument/2006/relationships/slide" Target="../slides/slide48.xml" /><Relationship Id="rId2" Type="http://schemas.openxmlformats.org/officeDocument/2006/relationships/notesMaster" Target="../notesMasters/notesMaster1.xml" /></Relationships>
</file>

<file path=ppt/notesSlides/_rels/notesSlide49.xml.rels>&#65279;<?xml version="1.0" encoding="utf-8" standalone="yes"?><Relationships xmlns="http://schemas.openxmlformats.org/package/2006/relationships"><Relationship Id="rId1" Type="http://schemas.openxmlformats.org/officeDocument/2006/relationships/slide" Target="../slides/slide49.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50.xml.rels>&#65279;<?xml version="1.0" encoding="utf-8" standalone="yes"?><Relationships xmlns="http://schemas.openxmlformats.org/package/2006/relationships"><Relationship Id="rId1" Type="http://schemas.openxmlformats.org/officeDocument/2006/relationships/slide" Target="../slides/slide50.xml" /><Relationship Id="rId2" Type="http://schemas.openxmlformats.org/officeDocument/2006/relationships/notesMaster" Target="../notesMasters/notesMaster1.xml" /></Relationships>
</file>

<file path=ppt/notesSlides/_rels/notesSlide51.xml.rels>&#65279;<?xml version="1.0" encoding="utf-8" standalone="yes"?><Relationships xmlns="http://schemas.openxmlformats.org/package/2006/relationships"><Relationship Id="rId1" Type="http://schemas.openxmlformats.org/officeDocument/2006/relationships/slide" Target="../slides/slide51.xml" /><Relationship Id="rId2" Type="http://schemas.openxmlformats.org/officeDocument/2006/relationships/notesMaster" Target="../notesMasters/notesMaster1.xml" /></Relationships>
</file>

<file path=ppt/notesSlides/_rels/notesSlide52.xml.rels>&#65279;<?xml version="1.0" encoding="utf-8" standalone="yes"?><Relationships xmlns="http://schemas.openxmlformats.org/package/2006/relationships"><Relationship Id="rId1" Type="http://schemas.openxmlformats.org/officeDocument/2006/relationships/slide" Target="../slides/slide52.xml" /><Relationship Id="rId2" Type="http://schemas.openxmlformats.org/officeDocument/2006/relationships/notesMaster" Target="../notesMasters/notesMaster1.xml" /></Relationships>
</file>

<file path=ppt/notesSlides/_rels/notesSlide53.xml.rels>&#65279;<?xml version="1.0" encoding="utf-8" standalone="yes"?><Relationships xmlns="http://schemas.openxmlformats.org/package/2006/relationships"><Relationship Id="rId1" Type="http://schemas.openxmlformats.org/officeDocument/2006/relationships/slide" Target="../slides/slide53.xml" /><Relationship Id="rId2" Type="http://schemas.openxmlformats.org/officeDocument/2006/relationships/notesMaster" Target="../notesMasters/notesMaster1.xml" /></Relationships>
</file>

<file path=ppt/notesSlides/_rels/notesSlide54.xml.rels>&#65279;<?xml version="1.0" encoding="utf-8" standalone="yes"?><Relationships xmlns="http://schemas.openxmlformats.org/package/2006/relationships"><Relationship Id="rId1" Type="http://schemas.openxmlformats.org/officeDocument/2006/relationships/slide" Target="../slides/slide54.xml" /><Relationship Id="rId2" Type="http://schemas.openxmlformats.org/officeDocument/2006/relationships/notesMaster" Target="../notesMasters/notesMaster1.xml" /></Relationships>
</file>

<file path=ppt/notesSlides/_rels/notesSlide55.xml.rels>&#65279;<?xml version="1.0" encoding="utf-8" standalone="yes"?><Relationships xmlns="http://schemas.openxmlformats.org/package/2006/relationships"><Relationship Id="rId1" Type="http://schemas.openxmlformats.org/officeDocument/2006/relationships/slide" Target="../slides/slide55.xml" /><Relationship Id="rId2" Type="http://schemas.openxmlformats.org/officeDocument/2006/relationships/notesMaster" Target="../notesMasters/notesMaster1.xml" /></Relationships>
</file>

<file path=ppt/notesSlides/_rels/notesSlide56.xml.rels>&#65279;<?xml version="1.0" encoding="utf-8" standalone="yes"?><Relationships xmlns="http://schemas.openxmlformats.org/package/2006/relationships"><Relationship Id="rId1" Type="http://schemas.openxmlformats.org/officeDocument/2006/relationships/slide" Target="../slides/slide56.xml" /><Relationship Id="rId2" Type="http://schemas.openxmlformats.org/officeDocument/2006/relationships/notesMaster" Target="../notesMasters/notesMaster1.xml" /></Relationships>
</file>

<file path=ppt/notesSlides/_rels/notesSlide57.xml.rels>&#65279;<?xml version="1.0" encoding="utf-8" standalone="yes"?><Relationships xmlns="http://schemas.openxmlformats.org/package/2006/relationships"><Relationship Id="rId1" Type="http://schemas.openxmlformats.org/officeDocument/2006/relationships/slide" Target="../slides/slide57.xml" /><Relationship Id="rId2" Type="http://schemas.openxmlformats.org/officeDocument/2006/relationships/notesMaster" Target="../notesMasters/notesMaster1.xml" /></Relationships>
</file>

<file path=ppt/notesSlides/_rels/notesSlide58.xml.rels>&#65279;<?xml version="1.0" encoding="utf-8" standalone="yes"?><Relationships xmlns="http://schemas.openxmlformats.org/package/2006/relationships"><Relationship Id="rId1" Type="http://schemas.openxmlformats.org/officeDocument/2006/relationships/slide" Target="../slides/slide58.xml" /><Relationship Id="rId2" Type="http://schemas.openxmlformats.org/officeDocument/2006/relationships/notesMaster" Target="../notesMasters/notesMaster1.xml" /></Relationships>
</file>

<file path=ppt/notesSlides/_rels/notesSlide59.xml.rels>&#65279;<?xml version="1.0" encoding="utf-8" standalone="yes"?><Relationships xmlns="http://schemas.openxmlformats.org/package/2006/relationships"><Relationship Id="rId1" Type="http://schemas.openxmlformats.org/officeDocument/2006/relationships/slide" Target="../slides/slide59.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60.xml.rels>&#65279;<?xml version="1.0" encoding="utf-8" standalone="yes"?><Relationships xmlns="http://schemas.openxmlformats.org/package/2006/relationships"><Relationship Id="rId1" Type="http://schemas.openxmlformats.org/officeDocument/2006/relationships/slide" Target="../slides/slide60.xml" /><Relationship Id="rId2" Type="http://schemas.openxmlformats.org/officeDocument/2006/relationships/notesMaster" Target="../notesMasters/notesMaster1.xml" /></Relationships>
</file>

<file path=ppt/notesSlides/_rels/notesSlide61.xml.rels>&#65279;<?xml version="1.0" encoding="utf-8" standalone="yes"?><Relationships xmlns="http://schemas.openxmlformats.org/package/2006/relationships"><Relationship Id="rId1" Type="http://schemas.openxmlformats.org/officeDocument/2006/relationships/slide" Target="../slides/slide61.xml" /><Relationship Id="rId2" Type="http://schemas.openxmlformats.org/officeDocument/2006/relationships/notesMaster" Target="../notesMasters/notesMaster1.xml" /></Relationships>
</file>

<file path=ppt/notesSlides/_rels/notesSlide62.xml.rels>&#65279;<?xml version="1.0" encoding="utf-8" standalone="yes"?><Relationships xmlns="http://schemas.openxmlformats.org/package/2006/relationships"><Relationship Id="rId1" Type="http://schemas.openxmlformats.org/officeDocument/2006/relationships/slide" Target="../slides/slide62.xml" /><Relationship Id="rId2" Type="http://schemas.openxmlformats.org/officeDocument/2006/relationships/notesMaster" Target="../notesMasters/notesMaster1.xml" /></Relationships>
</file>

<file path=ppt/notesSlides/_rels/notesSlide63.xml.rels>&#65279;<?xml version="1.0" encoding="utf-8" standalone="yes"?><Relationships xmlns="http://schemas.openxmlformats.org/package/2006/relationships"><Relationship Id="rId1" Type="http://schemas.openxmlformats.org/officeDocument/2006/relationships/slide" Target="../slides/slide63.xml" /><Relationship Id="rId2" Type="http://schemas.openxmlformats.org/officeDocument/2006/relationships/notesMaster" Target="../notesMasters/notesMaster1.xml" /></Relationships>
</file>

<file path=ppt/notesSlides/_rels/notesSlide64.xml.rels>&#65279;<?xml version="1.0" encoding="utf-8" standalone="yes"?><Relationships xmlns="http://schemas.openxmlformats.org/package/2006/relationships"><Relationship Id="rId1" Type="http://schemas.openxmlformats.org/officeDocument/2006/relationships/slide" Target="../slides/slide64.xml" /><Relationship Id="rId2" Type="http://schemas.openxmlformats.org/officeDocument/2006/relationships/notesMaster" Target="../notesMasters/notesMaster1.xml" /></Relationships>
</file>

<file path=ppt/notesSlides/_rels/notesSlide65.xml.rels>&#65279;<?xml version="1.0" encoding="utf-8" standalone="yes"?><Relationships xmlns="http://schemas.openxmlformats.org/package/2006/relationships"><Relationship Id="rId1" Type="http://schemas.openxmlformats.org/officeDocument/2006/relationships/slide" Target="../slides/slide65.xml" /><Relationship Id="rId2" Type="http://schemas.openxmlformats.org/officeDocument/2006/relationships/notesMaster" Target="../notesMasters/notesMaster1.xml" /></Relationships>
</file>

<file path=ppt/notesSlides/_rels/notesSlide66.xml.rels>&#65279;<?xml version="1.0" encoding="utf-8" standalone="yes"?><Relationships xmlns="http://schemas.openxmlformats.org/package/2006/relationships"><Relationship Id="rId1" Type="http://schemas.openxmlformats.org/officeDocument/2006/relationships/slide" Target="../slides/slide66.xml" /><Relationship Id="rId2" Type="http://schemas.openxmlformats.org/officeDocument/2006/relationships/notesMaster" Target="../notesMasters/notesMaster1.xml" /></Relationships>
</file>

<file path=ppt/notesSlides/_rels/notesSlide67.xml.rels>&#65279;<?xml version="1.0" encoding="utf-8" standalone="yes"?><Relationships xmlns="http://schemas.openxmlformats.org/package/2006/relationships"><Relationship Id="rId1" Type="http://schemas.openxmlformats.org/officeDocument/2006/relationships/slide" Target="../slides/slide67.xml" /><Relationship Id="rId2" Type="http://schemas.openxmlformats.org/officeDocument/2006/relationships/notesMaster" Target="../notesMasters/notesMaster1.xml" /></Relationships>
</file>

<file path=ppt/notesSlides/_rels/notesSlide68.xml.rels>&#65279;<?xml version="1.0" encoding="utf-8" standalone="yes"?><Relationships xmlns="http://schemas.openxmlformats.org/package/2006/relationships"><Relationship Id="rId1" Type="http://schemas.openxmlformats.org/officeDocument/2006/relationships/slide" Target="../slides/slide68.xml" /><Relationship Id="rId2" Type="http://schemas.openxmlformats.org/officeDocument/2006/relationships/notesMaster" Target="../notesMasters/notesMaster1.xml" /></Relationships>
</file>

<file path=ppt/notesSlides/_rels/notesSlide69.xml.rels>&#65279;<?xml version="1.0" encoding="utf-8" standalone="yes"?><Relationships xmlns="http://schemas.openxmlformats.org/package/2006/relationships"><Relationship Id="rId1" Type="http://schemas.openxmlformats.org/officeDocument/2006/relationships/slide" Target="../slides/slide69.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70.xml.rels>&#65279;<?xml version="1.0" encoding="utf-8" standalone="yes"?><Relationships xmlns="http://schemas.openxmlformats.org/package/2006/relationships"><Relationship Id="rId1" Type="http://schemas.openxmlformats.org/officeDocument/2006/relationships/slide" Target="../slides/slide70.xml" /><Relationship Id="rId2" Type="http://schemas.openxmlformats.org/officeDocument/2006/relationships/notesMaster" Target="../notesMasters/notesMaster1.xml" /></Relationships>
</file>

<file path=ppt/notesSlides/_rels/notesSlide71.xml.rels>&#65279;<?xml version="1.0" encoding="utf-8" standalone="yes"?><Relationships xmlns="http://schemas.openxmlformats.org/package/2006/relationships"><Relationship Id="rId1" Type="http://schemas.openxmlformats.org/officeDocument/2006/relationships/slide" Target="../slides/slide71.xml" /><Relationship Id="rId2" Type="http://schemas.openxmlformats.org/officeDocument/2006/relationships/notesMaster" Target="../notesMasters/notesMaster1.xml" /></Relationships>
</file>

<file path=ppt/notesSlides/_rels/notesSlide72.xml.rels>&#65279;<?xml version="1.0" encoding="utf-8" standalone="yes"?><Relationships xmlns="http://schemas.openxmlformats.org/package/2006/relationships"><Relationship Id="rId1" Type="http://schemas.openxmlformats.org/officeDocument/2006/relationships/slide" Target="../slides/slide72.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A211C9-70CC-48D7-8C61-06E64F4CE9FD}" type="slidenum">
              <a:rPr lang="en-US" smtClean="0"/>
              <a:t>1</a:t>
            </a:fld>
            <a:endParaRPr lang="en-US"/>
          </a:p>
        </p:txBody>
      </p:sp>
    </p:spTree>
    <p:extLst>
      <p:ext uri="{BB962C8B-B14F-4D97-AF65-F5344CB8AC3E}">
        <p14:creationId xmlns:p14="http://schemas.microsoft.com/office/powerpoint/2010/main" val="41001814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A211C9-70CC-48D7-8C61-06E64F4CE9FD}" type="slidenum">
              <a:rPr lang="en-US" smtClean="0"/>
              <a:t>10</a:t>
            </a:fld>
            <a:endParaRPr lang="en-US"/>
          </a:p>
        </p:txBody>
      </p:sp>
    </p:spTree>
    <p:extLst>
      <p:ext uri="{BB962C8B-B14F-4D97-AF65-F5344CB8AC3E}">
        <p14:creationId xmlns:p14="http://schemas.microsoft.com/office/powerpoint/2010/main" val="2836271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62466" name="Slide Image Placeholder 1"/>
          <p:cNvSpPr>
            <a:spLocks noGrp="1" noRot="1" noChangeAspect="1" noTextEdit="1"/>
          </p:cNvSpPr>
          <p:nvPr>
            <p:ph type="sldImg"/>
          </p:nvPr>
        </p:nvSpPr>
        <p:spPr/>
      </p:sp>
      <p:sp>
        <p:nvSpPr>
          <p:cNvPr id="62467" name="Notes Placeholder 2"/>
          <p:cNvSpPr>
            <a:spLocks noGrp="1"/>
          </p:cNvSpPr>
          <p:nvPr>
            <p:ph type="body" idx="1"/>
          </p:nvPr>
        </p:nvSpPr>
        <p:spPr>
          <a:noFill/>
        </p:spPr>
        <p:txBody>
          <a:bodyPr/>
          <a:lstStyle/>
          <a:p>
            <a:endParaRPr lang="en-US"/>
          </a:p>
        </p:txBody>
      </p:sp>
      <p:sp>
        <p:nvSpPr>
          <p:cNvPr id="4" name="Slide Number Placeholder 3"/>
          <p:cNvSpPr>
            <a:spLocks noGrp="1"/>
          </p:cNvSpPr>
          <p:nvPr>
            <p:ph type="sldNum" sz="quarter" idx="5"/>
          </p:nvPr>
        </p:nvSpPr>
        <p:spPr/>
        <p:txBody>
          <a:bodyPr/>
          <a:lstStyle/>
          <a:p>
            <a:pPr>
              <a:defRPr/>
            </a:pPr>
            <a:fld id="{894AD31F-E05B-4B32-B4A5-0F270A4218A3}"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63490" name="Slide Image Placeholder 1"/>
          <p:cNvSpPr>
            <a:spLocks noGrp="1" noRot="1" noChangeAspect="1" noTextEdit="1"/>
          </p:cNvSpPr>
          <p:nvPr>
            <p:ph type="sldImg"/>
          </p:nvPr>
        </p:nvSpPr>
        <p:spPr/>
      </p:sp>
      <p:sp>
        <p:nvSpPr>
          <p:cNvPr id="63491" name="Notes Placeholder 2"/>
          <p:cNvSpPr>
            <a:spLocks noGrp="1"/>
          </p:cNvSpPr>
          <p:nvPr>
            <p:ph type="body" idx="1"/>
          </p:nvPr>
        </p:nvSpPr>
        <p:spPr>
          <a:noFill/>
        </p:spPr>
        <p:txBody>
          <a:bodyPr/>
          <a:lstStyle/>
          <a:p>
            <a:endParaRPr lang="en-US"/>
          </a:p>
        </p:txBody>
      </p:sp>
      <p:sp>
        <p:nvSpPr>
          <p:cNvPr id="4" name="Slide Number Placeholder 3"/>
          <p:cNvSpPr>
            <a:spLocks noGrp="1"/>
          </p:cNvSpPr>
          <p:nvPr>
            <p:ph type="sldNum" sz="quarter" idx="5"/>
          </p:nvPr>
        </p:nvSpPr>
        <p:spPr/>
        <p:txBody>
          <a:bodyPr/>
          <a:lstStyle/>
          <a:p>
            <a:pPr>
              <a:defRPr/>
            </a:pPr>
            <a:fld id="{F38D4D0E-76B0-416A-AB8A-55BAD7715515}"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64514" name="Slide Image Placeholder 1"/>
          <p:cNvSpPr>
            <a:spLocks noGrp="1" noRot="1" noChangeAspect="1" noTextEdit="1"/>
          </p:cNvSpPr>
          <p:nvPr>
            <p:ph type="sldImg"/>
          </p:nvPr>
        </p:nvSpPr>
        <p:spPr/>
      </p:sp>
      <p:sp>
        <p:nvSpPr>
          <p:cNvPr id="64515" name="Notes Placeholder 2"/>
          <p:cNvSpPr>
            <a:spLocks noGrp="1"/>
          </p:cNvSpPr>
          <p:nvPr>
            <p:ph type="body" idx="1"/>
          </p:nvPr>
        </p:nvSpPr>
        <p:spPr>
          <a:noFill/>
        </p:spPr>
        <p:txBody>
          <a:bodyPr/>
          <a:lstStyle/>
          <a:p>
            <a:endParaRPr lang="en-US"/>
          </a:p>
        </p:txBody>
      </p:sp>
      <p:sp>
        <p:nvSpPr>
          <p:cNvPr id="4" name="Slide Number Placeholder 3"/>
          <p:cNvSpPr>
            <a:spLocks noGrp="1"/>
          </p:cNvSpPr>
          <p:nvPr>
            <p:ph type="sldNum" sz="quarter" idx="5"/>
          </p:nvPr>
        </p:nvSpPr>
        <p:spPr/>
        <p:txBody>
          <a:bodyPr/>
          <a:lstStyle/>
          <a:p>
            <a:pPr>
              <a:defRPr/>
            </a:pPr>
            <a:fld id="{9377F446-FA27-4F0E-947D-EF007461CE45}"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A211C9-70CC-48D7-8C61-06E64F4CE9FD}" type="slidenum">
              <a:rPr lang="en-US" smtClean="0"/>
              <a:t>14</a:t>
            </a:fld>
            <a:endParaRPr lang="en-US"/>
          </a:p>
        </p:txBody>
      </p:sp>
    </p:spTree>
    <p:extLst>
      <p:ext uri="{BB962C8B-B14F-4D97-AF65-F5344CB8AC3E}">
        <p14:creationId xmlns:p14="http://schemas.microsoft.com/office/powerpoint/2010/main" val="17915983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A211C9-70CC-48D7-8C61-06E64F4CE9FD}" type="slidenum">
              <a:rPr lang="en-US" smtClean="0"/>
              <a:t>15</a:t>
            </a:fld>
            <a:endParaRPr lang="en-US"/>
          </a:p>
        </p:txBody>
      </p:sp>
    </p:spTree>
    <p:extLst>
      <p:ext uri="{BB962C8B-B14F-4D97-AF65-F5344CB8AC3E}">
        <p14:creationId xmlns:p14="http://schemas.microsoft.com/office/powerpoint/2010/main" val="17002732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A211C9-70CC-48D7-8C61-06E64F4CE9FD}" type="slidenum">
              <a:rPr lang="en-US" smtClean="0"/>
              <a:t>16</a:t>
            </a:fld>
            <a:endParaRPr lang="en-US"/>
          </a:p>
        </p:txBody>
      </p:sp>
    </p:spTree>
    <p:extLst>
      <p:ext uri="{BB962C8B-B14F-4D97-AF65-F5344CB8AC3E}">
        <p14:creationId xmlns:p14="http://schemas.microsoft.com/office/powerpoint/2010/main" val="34046220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A211C9-70CC-48D7-8C61-06E64F4CE9FD}" type="slidenum">
              <a:rPr lang="en-US" smtClean="0"/>
              <a:t>17</a:t>
            </a:fld>
            <a:endParaRPr lang="en-US"/>
          </a:p>
        </p:txBody>
      </p:sp>
    </p:spTree>
    <p:extLst>
      <p:ext uri="{BB962C8B-B14F-4D97-AF65-F5344CB8AC3E}">
        <p14:creationId xmlns:p14="http://schemas.microsoft.com/office/powerpoint/2010/main" val="26694029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A211C9-70CC-48D7-8C61-06E64F4CE9FD}" type="slidenum">
              <a:rPr lang="en-US" smtClean="0"/>
              <a:t>18</a:t>
            </a:fld>
            <a:endParaRPr lang="en-US"/>
          </a:p>
        </p:txBody>
      </p:sp>
    </p:spTree>
    <p:extLst>
      <p:ext uri="{BB962C8B-B14F-4D97-AF65-F5344CB8AC3E}">
        <p14:creationId xmlns:p14="http://schemas.microsoft.com/office/powerpoint/2010/main" val="9014173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A211C9-70CC-48D7-8C61-06E64F4CE9FD}" type="slidenum">
              <a:rPr lang="en-US" smtClean="0"/>
              <a:t>19</a:t>
            </a:fld>
            <a:endParaRPr lang="en-US"/>
          </a:p>
        </p:txBody>
      </p:sp>
    </p:spTree>
    <p:extLst>
      <p:ext uri="{BB962C8B-B14F-4D97-AF65-F5344CB8AC3E}">
        <p14:creationId xmlns:p14="http://schemas.microsoft.com/office/powerpoint/2010/main" val="3286705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A211C9-70CC-48D7-8C61-06E64F4CE9FD}" type="slidenum">
              <a:rPr lang="en-US" smtClean="0"/>
              <a:t>2</a:t>
            </a:fld>
            <a:endParaRPr lang="en-US"/>
          </a:p>
        </p:txBody>
      </p:sp>
    </p:spTree>
    <p:extLst>
      <p:ext uri="{BB962C8B-B14F-4D97-AF65-F5344CB8AC3E}">
        <p14:creationId xmlns:p14="http://schemas.microsoft.com/office/powerpoint/2010/main" val="42757281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A211C9-70CC-48D7-8C61-06E64F4CE9FD}" type="slidenum">
              <a:rPr lang="en-US" smtClean="0"/>
              <a:t>20</a:t>
            </a:fld>
            <a:endParaRPr lang="en-US"/>
          </a:p>
        </p:txBody>
      </p:sp>
    </p:spTree>
    <p:extLst>
      <p:ext uri="{BB962C8B-B14F-4D97-AF65-F5344CB8AC3E}">
        <p14:creationId xmlns:p14="http://schemas.microsoft.com/office/powerpoint/2010/main" val="8375697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A211C9-70CC-48D7-8C61-06E64F4CE9FD}" type="slidenum">
              <a:rPr lang="en-US" smtClean="0"/>
              <a:t>21</a:t>
            </a:fld>
            <a:endParaRPr lang="en-US"/>
          </a:p>
        </p:txBody>
      </p:sp>
    </p:spTree>
    <p:extLst>
      <p:ext uri="{BB962C8B-B14F-4D97-AF65-F5344CB8AC3E}">
        <p14:creationId xmlns:p14="http://schemas.microsoft.com/office/powerpoint/2010/main" val="25678906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5A211C9-70CC-48D7-8C61-06E64F4CE9FD}" type="slidenum">
              <a:rPr lang="en-US" smtClean="0"/>
              <a:t>22</a:t>
            </a:fld>
            <a:endParaRPr lang="en-US"/>
          </a:p>
        </p:txBody>
      </p:sp>
    </p:spTree>
    <p:extLst>
      <p:ext uri="{BB962C8B-B14F-4D97-AF65-F5344CB8AC3E}">
        <p14:creationId xmlns:p14="http://schemas.microsoft.com/office/powerpoint/2010/main" val="21045562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5A211C9-70CC-48D7-8C61-06E64F4CE9FD}" type="slidenum">
              <a:rPr lang="en-US" smtClean="0"/>
              <a:t>23</a:t>
            </a:fld>
            <a:endParaRPr lang="en-US"/>
          </a:p>
        </p:txBody>
      </p:sp>
    </p:spTree>
    <p:extLst>
      <p:ext uri="{BB962C8B-B14F-4D97-AF65-F5344CB8AC3E}">
        <p14:creationId xmlns:p14="http://schemas.microsoft.com/office/powerpoint/2010/main" val="8313585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5A211C9-70CC-48D7-8C61-06E64F4CE9FD}" type="slidenum">
              <a:rPr lang="en-US" smtClean="0"/>
              <a:t>24</a:t>
            </a:fld>
            <a:endParaRPr lang="en-US"/>
          </a:p>
        </p:txBody>
      </p:sp>
    </p:spTree>
    <p:extLst>
      <p:ext uri="{BB962C8B-B14F-4D97-AF65-F5344CB8AC3E}">
        <p14:creationId xmlns:p14="http://schemas.microsoft.com/office/powerpoint/2010/main" val="19352222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5A211C9-70CC-48D7-8C61-06E64F4CE9FD}" type="slidenum">
              <a:rPr lang="en-US" smtClean="0"/>
              <a:t>25</a:t>
            </a:fld>
            <a:endParaRPr lang="en-US"/>
          </a:p>
        </p:txBody>
      </p:sp>
    </p:spTree>
    <p:extLst>
      <p:ext uri="{BB962C8B-B14F-4D97-AF65-F5344CB8AC3E}">
        <p14:creationId xmlns:p14="http://schemas.microsoft.com/office/powerpoint/2010/main" val="38789917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A211C9-70CC-48D7-8C61-06E64F4CE9FD}" type="slidenum">
              <a:rPr lang="en-US" smtClean="0"/>
              <a:t>26</a:t>
            </a:fld>
            <a:endParaRPr lang="en-US"/>
          </a:p>
        </p:txBody>
      </p:sp>
    </p:spTree>
    <p:extLst>
      <p:ext uri="{BB962C8B-B14F-4D97-AF65-F5344CB8AC3E}">
        <p14:creationId xmlns:p14="http://schemas.microsoft.com/office/powerpoint/2010/main" val="6448192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A211C9-70CC-48D7-8C61-06E64F4CE9FD}" type="slidenum">
              <a:rPr lang="en-US" smtClean="0"/>
              <a:t>27</a:t>
            </a:fld>
            <a:endParaRPr lang="en-US"/>
          </a:p>
        </p:txBody>
      </p:sp>
    </p:spTree>
    <p:extLst>
      <p:ext uri="{BB962C8B-B14F-4D97-AF65-F5344CB8AC3E}">
        <p14:creationId xmlns:p14="http://schemas.microsoft.com/office/powerpoint/2010/main" val="5466692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5A211C9-70CC-48D7-8C61-06E64F4CE9FD}" type="slidenum">
              <a:rPr lang="en-US" smtClean="0"/>
              <a:t>28</a:t>
            </a:fld>
            <a:endParaRPr lang="en-US"/>
          </a:p>
        </p:txBody>
      </p:sp>
    </p:spTree>
    <p:extLst>
      <p:ext uri="{BB962C8B-B14F-4D97-AF65-F5344CB8AC3E}">
        <p14:creationId xmlns:p14="http://schemas.microsoft.com/office/powerpoint/2010/main" val="21538228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A211C9-70CC-48D7-8C61-06E64F4CE9FD}" type="slidenum">
              <a:rPr lang="en-US" smtClean="0"/>
              <a:t>29</a:t>
            </a:fld>
            <a:endParaRPr lang="en-US"/>
          </a:p>
        </p:txBody>
      </p:sp>
    </p:spTree>
    <p:extLst>
      <p:ext uri="{BB962C8B-B14F-4D97-AF65-F5344CB8AC3E}">
        <p14:creationId xmlns:p14="http://schemas.microsoft.com/office/powerpoint/2010/main" val="1371984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AAEA8F-E8B6-424E-A38D-4518C48BA442}" type="slidenum">
              <a:rPr lang="en-US" smtClean="0"/>
              <a:t>3</a:t>
            </a:fld>
            <a:endParaRPr lang="en-US"/>
          </a:p>
        </p:txBody>
      </p:sp>
    </p:spTree>
    <p:extLst>
      <p:ext uri="{BB962C8B-B14F-4D97-AF65-F5344CB8AC3E}">
        <p14:creationId xmlns:p14="http://schemas.microsoft.com/office/powerpoint/2010/main" val="30380486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A211C9-70CC-48D7-8C61-06E64F4CE9FD}" type="slidenum">
              <a:rPr lang="en-US" smtClean="0"/>
              <a:t>30</a:t>
            </a:fld>
            <a:endParaRPr lang="en-US"/>
          </a:p>
        </p:txBody>
      </p:sp>
    </p:spTree>
    <p:extLst>
      <p:ext uri="{BB962C8B-B14F-4D97-AF65-F5344CB8AC3E}">
        <p14:creationId xmlns:p14="http://schemas.microsoft.com/office/powerpoint/2010/main" val="27636793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A211C9-70CC-48D7-8C61-06E64F4CE9FD}" type="slidenum">
              <a:rPr lang="en-US" smtClean="0"/>
              <a:t>31</a:t>
            </a:fld>
            <a:endParaRPr lang="en-US"/>
          </a:p>
        </p:txBody>
      </p:sp>
    </p:spTree>
    <p:extLst>
      <p:ext uri="{BB962C8B-B14F-4D97-AF65-F5344CB8AC3E}">
        <p14:creationId xmlns:p14="http://schemas.microsoft.com/office/powerpoint/2010/main" val="17120625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A211C9-70CC-48D7-8C61-06E64F4CE9FD}" type="slidenum">
              <a:rPr lang="en-US" smtClean="0"/>
              <a:t>32</a:t>
            </a:fld>
            <a:endParaRPr lang="en-US"/>
          </a:p>
        </p:txBody>
      </p:sp>
    </p:spTree>
    <p:extLst>
      <p:ext uri="{BB962C8B-B14F-4D97-AF65-F5344CB8AC3E}">
        <p14:creationId xmlns:p14="http://schemas.microsoft.com/office/powerpoint/2010/main" val="9508325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A211C9-70CC-48D7-8C61-06E64F4CE9FD}" type="slidenum">
              <a:rPr lang="en-US" smtClean="0"/>
              <a:t>33</a:t>
            </a:fld>
            <a:endParaRPr lang="en-US"/>
          </a:p>
        </p:txBody>
      </p:sp>
    </p:spTree>
    <p:extLst>
      <p:ext uri="{BB962C8B-B14F-4D97-AF65-F5344CB8AC3E}">
        <p14:creationId xmlns:p14="http://schemas.microsoft.com/office/powerpoint/2010/main" val="16625630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A211C9-70CC-48D7-8C61-06E64F4CE9FD}" type="slidenum">
              <a:rPr lang="en-US" smtClean="0"/>
              <a:t>34</a:t>
            </a:fld>
            <a:endParaRPr lang="en-US"/>
          </a:p>
        </p:txBody>
      </p:sp>
    </p:spTree>
    <p:extLst>
      <p:ext uri="{BB962C8B-B14F-4D97-AF65-F5344CB8AC3E}">
        <p14:creationId xmlns:p14="http://schemas.microsoft.com/office/powerpoint/2010/main" val="37313395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A211C9-70CC-48D7-8C61-06E64F4CE9FD}" type="slidenum">
              <a:rPr lang="en-US" smtClean="0"/>
              <a:t>35</a:t>
            </a:fld>
            <a:endParaRPr lang="en-US"/>
          </a:p>
        </p:txBody>
      </p:sp>
    </p:spTree>
    <p:extLst>
      <p:ext uri="{BB962C8B-B14F-4D97-AF65-F5344CB8AC3E}">
        <p14:creationId xmlns:p14="http://schemas.microsoft.com/office/powerpoint/2010/main" val="17573476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A211C9-70CC-48D7-8C61-06E64F4CE9FD}" type="slidenum">
              <a:rPr lang="en-US" smtClean="0"/>
              <a:t>36</a:t>
            </a:fld>
            <a:endParaRPr lang="en-US"/>
          </a:p>
        </p:txBody>
      </p:sp>
    </p:spTree>
    <p:extLst>
      <p:ext uri="{BB962C8B-B14F-4D97-AF65-F5344CB8AC3E}">
        <p14:creationId xmlns:p14="http://schemas.microsoft.com/office/powerpoint/2010/main" val="16063435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A211C9-70CC-48D7-8C61-06E64F4CE9FD}" type="slidenum">
              <a:rPr lang="en-US" smtClean="0"/>
              <a:t>37</a:t>
            </a:fld>
            <a:endParaRPr lang="en-US"/>
          </a:p>
        </p:txBody>
      </p:sp>
    </p:spTree>
    <p:extLst>
      <p:ext uri="{BB962C8B-B14F-4D97-AF65-F5344CB8AC3E}">
        <p14:creationId xmlns:p14="http://schemas.microsoft.com/office/powerpoint/2010/main" val="27233130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A211C9-70CC-48D7-8C61-06E64F4CE9FD}" type="slidenum">
              <a:rPr lang="en-US" smtClean="0"/>
              <a:t>38</a:t>
            </a:fld>
            <a:endParaRPr lang="en-US"/>
          </a:p>
        </p:txBody>
      </p:sp>
    </p:spTree>
    <p:extLst>
      <p:ext uri="{BB962C8B-B14F-4D97-AF65-F5344CB8AC3E}">
        <p14:creationId xmlns:p14="http://schemas.microsoft.com/office/powerpoint/2010/main" val="6443102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A211C9-70CC-48D7-8C61-06E64F4CE9FD}" type="slidenum">
              <a:rPr lang="en-US" smtClean="0"/>
              <a:t>39</a:t>
            </a:fld>
            <a:endParaRPr lang="en-US"/>
          </a:p>
        </p:txBody>
      </p:sp>
    </p:spTree>
    <p:extLst>
      <p:ext uri="{BB962C8B-B14F-4D97-AF65-F5344CB8AC3E}">
        <p14:creationId xmlns:p14="http://schemas.microsoft.com/office/powerpoint/2010/main" val="3751779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AAEA8F-E8B6-424E-A38D-4518C48BA442}" type="slidenum">
              <a:rPr lang="en-US" smtClean="0"/>
              <a:t>4</a:t>
            </a:fld>
            <a:endParaRPr lang="en-US"/>
          </a:p>
        </p:txBody>
      </p:sp>
    </p:spTree>
    <p:extLst>
      <p:ext uri="{BB962C8B-B14F-4D97-AF65-F5344CB8AC3E}">
        <p14:creationId xmlns:p14="http://schemas.microsoft.com/office/powerpoint/2010/main" val="40173290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5A211C9-70CC-48D7-8C61-06E64F4CE9FD}" type="slidenum">
              <a:rPr lang="en-US" smtClean="0"/>
              <a:t>40</a:t>
            </a:fld>
            <a:endParaRPr lang="en-US"/>
          </a:p>
        </p:txBody>
      </p:sp>
    </p:spTree>
    <p:extLst>
      <p:ext uri="{BB962C8B-B14F-4D97-AF65-F5344CB8AC3E}">
        <p14:creationId xmlns:p14="http://schemas.microsoft.com/office/powerpoint/2010/main" val="18268973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A494B2-C447-45FE-8EDE-05663F37C9B2}" type="slidenum">
              <a:rPr lang="en-US" smtClean="0"/>
              <a:t>41</a:t>
            </a:fld>
            <a:endParaRPr lang="en-US"/>
          </a:p>
        </p:txBody>
      </p:sp>
    </p:spTree>
    <p:extLst>
      <p:ext uri="{BB962C8B-B14F-4D97-AF65-F5344CB8AC3E}">
        <p14:creationId xmlns:p14="http://schemas.microsoft.com/office/powerpoint/2010/main" val="6887765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A211C9-70CC-48D7-8C61-06E64F4CE9FD}" type="slidenum">
              <a:rPr lang="en-US" smtClean="0"/>
              <a:t>42</a:t>
            </a:fld>
            <a:endParaRPr lang="en-US"/>
          </a:p>
        </p:txBody>
      </p:sp>
    </p:spTree>
    <p:extLst>
      <p:ext uri="{BB962C8B-B14F-4D97-AF65-F5344CB8AC3E}">
        <p14:creationId xmlns:p14="http://schemas.microsoft.com/office/powerpoint/2010/main" val="32914242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A211C9-70CC-48D7-8C61-06E64F4CE9FD}" type="slidenum">
              <a:rPr lang="en-US" smtClean="0"/>
              <a:t>43</a:t>
            </a:fld>
            <a:endParaRPr lang="en-US"/>
          </a:p>
        </p:txBody>
      </p:sp>
    </p:spTree>
    <p:extLst>
      <p:ext uri="{BB962C8B-B14F-4D97-AF65-F5344CB8AC3E}">
        <p14:creationId xmlns:p14="http://schemas.microsoft.com/office/powerpoint/2010/main" val="15269918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A211C9-70CC-48D7-8C61-06E64F4CE9FD}" type="slidenum">
              <a:rPr lang="en-US" smtClean="0"/>
              <a:t>44</a:t>
            </a:fld>
            <a:endParaRPr lang="en-US"/>
          </a:p>
        </p:txBody>
      </p:sp>
    </p:spTree>
    <p:extLst>
      <p:ext uri="{BB962C8B-B14F-4D97-AF65-F5344CB8AC3E}">
        <p14:creationId xmlns:p14="http://schemas.microsoft.com/office/powerpoint/2010/main" val="34106150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A211C9-70CC-48D7-8C61-06E64F4CE9FD}" type="slidenum">
              <a:rPr lang="en-US" smtClean="0"/>
              <a:t>45</a:t>
            </a:fld>
            <a:endParaRPr lang="en-US"/>
          </a:p>
        </p:txBody>
      </p:sp>
    </p:spTree>
    <p:extLst>
      <p:ext uri="{BB962C8B-B14F-4D97-AF65-F5344CB8AC3E}">
        <p14:creationId xmlns:p14="http://schemas.microsoft.com/office/powerpoint/2010/main" val="249048219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A211C9-70CC-48D7-8C61-06E64F4CE9FD}" type="slidenum">
              <a:rPr lang="en-US" smtClean="0"/>
              <a:t>46</a:t>
            </a:fld>
            <a:endParaRPr lang="en-US"/>
          </a:p>
        </p:txBody>
      </p:sp>
    </p:spTree>
    <p:extLst>
      <p:ext uri="{BB962C8B-B14F-4D97-AF65-F5344CB8AC3E}">
        <p14:creationId xmlns:p14="http://schemas.microsoft.com/office/powerpoint/2010/main" val="69688098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A211C9-70CC-48D7-8C61-06E64F4CE9FD}" type="slidenum">
              <a:rPr lang="en-US" smtClean="0"/>
              <a:t>47</a:t>
            </a:fld>
            <a:endParaRPr lang="en-US"/>
          </a:p>
        </p:txBody>
      </p:sp>
    </p:spTree>
    <p:extLst>
      <p:ext uri="{BB962C8B-B14F-4D97-AF65-F5344CB8AC3E}">
        <p14:creationId xmlns:p14="http://schemas.microsoft.com/office/powerpoint/2010/main" val="4900428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A211C9-70CC-48D7-8C61-06E64F4CE9FD}" type="slidenum">
              <a:rPr lang="en-US" smtClean="0"/>
              <a:t>48</a:t>
            </a:fld>
            <a:endParaRPr lang="en-US"/>
          </a:p>
        </p:txBody>
      </p:sp>
    </p:spTree>
    <p:extLst>
      <p:ext uri="{BB962C8B-B14F-4D97-AF65-F5344CB8AC3E}">
        <p14:creationId xmlns:p14="http://schemas.microsoft.com/office/powerpoint/2010/main" val="31761324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A211C9-70CC-48D7-8C61-06E64F4CE9FD}" type="slidenum">
              <a:rPr lang="en-US" smtClean="0"/>
              <a:t>49</a:t>
            </a:fld>
            <a:endParaRPr lang="en-US"/>
          </a:p>
        </p:txBody>
      </p:sp>
    </p:spTree>
    <p:extLst>
      <p:ext uri="{BB962C8B-B14F-4D97-AF65-F5344CB8AC3E}">
        <p14:creationId xmlns:p14="http://schemas.microsoft.com/office/powerpoint/2010/main" val="3332647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AAEA8F-E8B6-424E-A38D-4518C48BA442}" type="slidenum">
              <a:rPr lang="en-US" smtClean="0"/>
              <a:t>5</a:t>
            </a:fld>
            <a:endParaRPr lang="en-US"/>
          </a:p>
        </p:txBody>
      </p:sp>
    </p:spTree>
    <p:extLst>
      <p:ext uri="{BB962C8B-B14F-4D97-AF65-F5344CB8AC3E}">
        <p14:creationId xmlns:p14="http://schemas.microsoft.com/office/powerpoint/2010/main" val="132874885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A211C9-70CC-48D7-8C61-06E64F4CE9FD}" type="slidenum">
              <a:rPr lang="en-US" smtClean="0"/>
              <a:t>50</a:t>
            </a:fld>
            <a:endParaRPr lang="en-US"/>
          </a:p>
        </p:txBody>
      </p:sp>
    </p:spTree>
    <p:extLst>
      <p:ext uri="{BB962C8B-B14F-4D97-AF65-F5344CB8AC3E}">
        <p14:creationId xmlns:p14="http://schemas.microsoft.com/office/powerpoint/2010/main" val="420080026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A211C9-70CC-48D7-8C61-06E64F4CE9FD}" type="slidenum">
              <a:rPr lang="en-US" smtClean="0"/>
              <a:t>51</a:t>
            </a:fld>
            <a:endParaRPr lang="en-US"/>
          </a:p>
        </p:txBody>
      </p:sp>
    </p:spTree>
    <p:extLst>
      <p:ext uri="{BB962C8B-B14F-4D97-AF65-F5344CB8AC3E}">
        <p14:creationId xmlns:p14="http://schemas.microsoft.com/office/powerpoint/2010/main" val="252592363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A211C9-70CC-48D7-8C61-06E64F4CE9FD}" type="slidenum">
              <a:rPr lang="en-US" smtClean="0"/>
              <a:t>52</a:t>
            </a:fld>
            <a:endParaRPr lang="en-US"/>
          </a:p>
        </p:txBody>
      </p:sp>
    </p:spTree>
    <p:extLst>
      <p:ext uri="{BB962C8B-B14F-4D97-AF65-F5344CB8AC3E}">
        <p14:creationId xmlns:p14="http://schemas.microsoft.com/office/powerpoint/2010/main" val="210256500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A211C9-70CC-48D7-8C61-06E64F4CE9FD}" type="slidenum">
              <a:rPr lang="en-US" smtClean="0"/>
              <a:t>53</a:t>
            </a:fld>
            <a:endParaRPr lang="en-US"/>
          </a:p>
        </p:txBody>
      </p:sp>
    </p:spTree>
    <p:extLst>
      <p:ext uri="{BB962C8B-B14F-4D97-AF65-F5344CB8AC3E}">
        <p14:creationId xmlns:p14="http://schemas.microsoft.com/office/powerpoint/2010/main" val="307710629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A211C9-70CC-48D7-8C61-06E64F4CE9FD}" type="slidenum">
              <a:rPr lang="en-US" smtClean="0"/>
              <a:t>54</a:t>
            </a:fld>
            <a:endParaRPr lang="en-US"/>
          </a:p>
        </p:txBody>
      </p:sp>
    </p:spTree>
    <p:extLst>
      <p:ext uri="{BB962C8B-B14F-4D97-AF65-F5344CB8AC3E}">
        <p14:creationId xmlns:p14="http://schemas.microsoft.com/office/powerpoint/2010/main" val="234454486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A211C9-70CC-48D7-8C61-06E64F4CE9FD}" type="slidenum">
              <a:rPr lang="en-US" smtClean="0"/>
              <a:t>55</a:t>
            </a:fld>
            <a:endParaRPr lang="en-US"/>
          </a:p>
        </p:txBody>
      </p:sp>
    </p:spTree>
    <p:extLst>
      <p:ext uri="{BB962C8B-B14F-4D97-AF65-F5344CB8AC3E}">
        <p14:creationId xmlns:p14="http://schemas.microsoft.com/office/powerpoint/2010/main" val="147136861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A211C9-70CC-48D7-8C61-06E64F4CE9FD}" type="slidenum">
              <a:rPr lang="en-US" smtClean="0"/>
              <a:t>56</a:t>
            </a:fld>
            <a:endParaRPr lang="en-US"/>
          </a:p>
        </p:txBody>
      </p:sp>
    </p:spTree>
    <p:extLst>
      <p:ext uri="{BB962C8B-B14F-4D97-AF65-F5344CB8AC3E}">
        <p14:creationId xmlns:p14="http://schemas.microsoft.com/office/powerpoint/2010/main" val="119434947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A211C9-70CC-48D7-8C61-06E64F4CE9FD}" type="slidenum">
              <a:rPr lang="en-US" smtClean="0"/>
              <a:t>57</a:t>
            </a:fld>
            <a:endParaRPr lang="en-US"/>
          </a:p>
        </p:txBody>
      </p:sp>
    </p:spTree>
    <p:extLst>
      <p:ext uri="{BB962C8B-B14F-4D97-AF65-F5344CB8AC3E}">
        <p14:creationId xmlns:p14="http://schemas.microsoft.com/office/powerpoint/2010/main" val="344380433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5A211C9-70CC-48D7-8C61-06E64F4CE9FD}" type="slidenum">
              <a:rPr lang="en-US" smtClean="0"/>
              <a:t>58</a:t>
            </a:fld>
            <a:endParaRPr lang="en-US"/>
          </a:p>
        </p:txBody>
      </p:sp>
    </p:spTree>
    <p:extLst>
      <p:ext uri="{BB962C8B-B14F-4D97-AF65-F5344CB8AC3E}">
        <p14:creationId xmlns:p14="http://schemas.microsoft.com/office/powerpoint/2010/main" val="270626901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A211C9-70CC-48D7-8C61-06E64F4CE9FD}" type="slidenum">
              <a:rPr lang="en-US" smtClean="0"/>
              <a:t>59</a:t>
            </a:fld>
            <a:endParaRPr lang="en-US"/>
          </a:p>
        </p:txBody>
      </p:sp>
    </p:spTree>
    <p:extLst>
      <p:ext uri="{BB962C8B-B14F-4D97-AF65-F5344CB8AC3E}">
        <p14:creationId xmlns:p14="http://schemas.microsoft.com/office/powerpoint/2010/main" val="3002387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AAEA8F-E8B6-424E-A38D-4518C48BA442}" type="slidenum">
              <a:rPr lang="en-US" smtClean="0"/>
              <a:t>6</a:t>
            </a:fld>
            <a:endParaRPr lang="en-US"/>
          </a:p>
        </p:txBody>
      </p:sp>
    </p:spTree>
    <p:extLst>
      <p:ext uri="{BB962C8B-B14F-4D97-AF65-F5344CB8AC3E}">
        <p14:creationId xmlns:p14="http://schemas.microsoft.com/office/powerpoint/2010/main" val="59507185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A211C9-70CC-48D7-8C61-06E64F4CE9FD}" type="slidenum">
              <a:rPr lang="en-US" smtClean="0"/>
              <a:t>60</a:t>
            </a:fld>
            <a:endParaRPr lang="en-US"/>
          </a:p>
        </p:txBody>
      </p:sp>
    </p:spTree>
    <p:extLst>
      <p:ext uri="{BB962C8B-B14F-4D97-AF65-F5344CB8AC3E}">
        <p14:creationId xmlns:p14="http://schemas.microsoft.com/office/powerpoint/2010/main" val="23746715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A211C9-70CC-48D7-8C61-06E64F4CE9FD}" type="slidenum">
              <a:rPr lang="en-US" smtClean="0"/>
              <a:t>61</a:t>
            </a:fld>
            <a:endParaRPr lang="en-US"/>
          </a:p>
        </p:txBody>
      </p:sp>
    </p:spTree>
    <p:extLst>
      <p:ext uri="{BB962C8B-B14F-4D97-AF65-F5344CB8AC3E}">
        <p14:creationId xmlns:p14="http://schemas.microsoft.com/office/powerpoint/2010/main" val="278306415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A211C9-70CC-48D7-8C61-06E64F4CE9FD}" type="slidenum">
              <a:rPr lang="en-US" smtClean="0"/>
              <a:t>62</a:t>
            </a:fld>
            <a:endParaRPr lang="en-US"/>
          </a:p>
        </p:txBody>
      </p:sp>
    </p:spTree>
    <p:extLst>
      <p:ext uri="{BB962C8B-B14F-4D97-AF65-F5344CB8AC3E}">
        <p14:creationId xmlns:p14="http://schemas.microsoft.com/office/powerpoint/2010/main" val="2030734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A211C9-70CC-48D7-8C61-06E64F4CE9FD}" type="slidenum">
              <a:rPr lang="en-US" smtClean="0"/>
              <a:t>63</a:t>
            </a:fld>
            <a:endParaRPr lang="en-US"/>
          </a:p>
        </p:txBody>
      </p:sp>
    </p:spTree>
    <p:extLst>
      <p:ext uri="{BB962C8B-B14F-4D97-AF65-F5344CB8AC3E}">
        <p14:creationId xmlns:p14="http://schemas.microsoft.com/office/powerpoint/2010/main" val="31693099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A211C9-70CC-48D7-8C61-06E64F4CE9FD}" type="slidenum">
              <a:rPr lang="en-US" smtClean="0"/>
              <a:t>64</a:t>
            </a:fld>
            <a:endParaRPr lang="en-US"/>
          </a:p>
        </p:txBody>
      </p:sp>
    </p:spTree>
    <p:extLst>
      <p:ext uri="{BB962C8B-B14F-4D97-AF65-F5344CB8AC3E}">
        <p14:creationId xmlns:p14="http://schemas.microsoft.com/office/powerpoint/2010/main" val="324945523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A211C9-70CC-48D7-8C61-06E64F4CE9FD}" type="slidenum">
              <a:rPr lang="en-US" smtClean="0"/>
              <a:t>65</a:t>
            </a:fld>
            <a:endParaRPr lang="en-US"/>
          </a:p>
        </p:txBody>
      </p:sp>
    </p:spTree>
    <p:extLst>
      <p:ext uri="{BB962C8B-B14F-4D97-AF65-F5344CB8AC3E}">
        <p14:creationId xmlns:p14="http://schemas.microsoft.com/office/powerpoint/2010/main" val="269599921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A211C9-70CC-48D7-8C61-06E64F4CE9FD}" type="slidenum">
              <a:rPr lang="en-US" smtClean="0"/>
              <a:t>66</a:t>
            </a:fld>
            <a:endParaRPr lang="en-US"/>
          </a:p>
        </p:txBody>
      </p:sp>
    </p:spTree>
    <p:extLst>
      <p:ext uri="{BB962C8B-B14F-4D97-AF65-F5344CB8AC3E}">
        <p14:creationId xmlns:p14="http://schemas.microsoft.com/office/powerpoint/2010/main" val="409660247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A211C9-70CC-48D7-8C61-06E64F4CE9FD}" type="slidenum">
              <a:rPr lang="en-US" smtClean="0"/>
              <a:t>67</a:t>
            </a:fld>
            <a:endParaRPr lang="en-US"/>
          </a:p>
        </p:txBody>
      </p:sp>
    </p:spTree>
    <p:extLst>
      <p:ext uri="{BB962C8B-B14F-4D97-AF65-F5344CB8AC3E}">
        <p14:creationId xmlns:p14="http://schemas.microsoft.com/office/powerpoint/2010/main" val="90199802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A211C9-70CC-48D7-8C61-06E64F4CE9FD}" type="slidenum">
              <a:rPr lang="en-US" smtClean="0"/>
              <a:t>68</a:t>
            </a:fld>
            <a:endParaRPr lang="en-US"/>
          </a:p>
        </p:txBody>
      </p:sp>
    </p:spTree>
    <p:extLst>
      <p:ext uri="{BB962C8B-B14F-4D97-AF65-F5344CB8AC3E}">
        <p14:creationId xmlns:p14="http://schemas.microsoft.com/office/powerpoint/2010/main" val="216029431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A211C9-70CC-48D7-8C61-06E64F4CE9FD}" type="slidenum">
              <a:rPr lang="en-US" smtClean="0"/>
              <a:t>69</a:t>
            </a:fld>
            <a:endParaRPr lang="en-US"/>
          </a:p>
        </p:txBody>
      </p:sp>
    </p:spTree>
    <p:extLst>
      <p:ext uri="{BB962C8B-B14F-4D97-AF65-F5344CB8AC3E}">
        <p14:creationId xmlns:p14="http://schemas.microsoft.com/office/powerpoint/2010/main" val="267307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AAEA8F-E8B6-424E-A38D-4518C48BA442}" type="slidenum">
              <a:rPr lang="en-US" smtClean="0"/>
              <a:t>7</a:t>
            </a:fld>
            <a:endParaRPr lang="en-US"/>
          </a:p>
        </p:txBody>
      </p:sp>
    </p:spTree>
    <p:extLst>
      <p:ext uri="{BB962C8B-B14F-4D97-AF65-F5344CB8AC3E}">
        <p14:creationId xmlns:p14="http://schemas.microsoft.com/office/powerpoint/2010/main" val="182349675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A211C9-70CC-48D7-8C61-06E64F4CE9FD}" type="slidenum">
              <a:rPr lang="en-US" smtClean="0"/>
              <a:t>70</a:t>
            </a:fld>
            <a:endParaRPr lang="en-US"/>
          </a:p>
        </p:txBody>
      </p:sp>
    </p:spTree>
    <p:extLst>
      <p:ext uri="{BB962C8B-B14F-4D97-AF65-F5344CB8AC3E}">
        <p14:creationId xmlns:p14="http://schemas.microsoft.com/office/powerpoint/2010/main" val="304781657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A211C9-70CC-48D7-8C61-06E64F4CE9FD}" type="slidenum">
              <a:rPr lang="en-US" smtClean="0"/>
              <a:t>71</a:t>
            </a:fld>
            <a:endParaRPr lang="en-US"/>
          </a:p>
        </p:txBody>
      </p:sp>
    </p:spTree>
    <p:extLst>
      <p:ext uri="{BB962C8B-B14F-4D97-AF65-F5344CB8AC3E}">
        <p14:creationId xmlns:p14="http://schemas.microsoft.com/office/powerpoint/2010/main" val="186433798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5A211C9-70CC-48D7-8C61-06E64F4CE9FD}" type="slidenum">
              <a:rPr lang="en-US" smtClean="0"/>
              <a:t>72</a:t>
            </a:fld>
            <a:endParaRPr lang="en-US"/>
          </a:p>
        </p:txBody>
      </p:sp>
    </p:spTree>
    <p:extLst>
      <p:ext uri="{BB962C8B-B14F-4D97-AF65-F5344CB8AC3E}">
        <p14:creationId xmlns:p14="http://schemas.microsoft.com/office/powerpoint/2010/main" val="2458543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5A211C9-70CC-48D7-8C61-06E64F4CE9FD}" type="slidenum">
              <a:rPr lang="en-US" smtClean="0"/>
              <a:t>8</a:t>
            </a:fld>
            <a:endParaRPr lang="en-US"/>
          </a:p>
        </p:txBody>
      </p:sp>
    </p:spTree>
    <p:extLst>
      <p:ext uri="{BB962C8B-B14F-4D97-AF65-F5344CB8AC3E}">
        <p14:creationId xmlns:p14="http://schemas.microsoft.com/office/powerpoint/2010/main" val="23693799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A211C9-70CC-48D7-8C61-06E64F4CE9FD}" type="slidenum">
              <a:rPr lang="en-US" smtClean="0"/>
              <a:t>9</a:t>
            </a:fld>
            <a:endParaRPr lang="en-US"/>
          </a:p>
        </p:txBody>
      </p:sp>
    </p:spTree>
    <p:extLst>
      <p:ext uri="{BB962C8B-B14F-4D97-AF65-F5344CB8AC3E}">
        <p14:creationId xmlns:p14="http://schemas.microsoft.com/office/powerpoint/2010/main" val="3368047929"/>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png" /><Relationship Id="rId3"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image" Target="../media/image3.jpeg" /><Relationship Id="rId2"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image" Target="../media/image4.png" /><Relationship Id="rId2"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image" Target="../media/image3.jpeg" /><Relationship Id="rId2"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image" Target="../media/image3.jpeg" /><Relationship Id="rId2"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image" Target="../media/image3.jpeg" /><Relationship Id="rId2"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image" Target="../media/image3.jpeg" /><Relationship Id="rId2"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image" Target="../media/image3.jpeg" /><Relationship Id="rId2"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image" Target="../media/image3.jpeg" /><Relationship Id="rId2"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image" Target="../media/image3.jpeg" /><Relationship Id="rId2"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image" Target="../media/image3.jpeg" /><Relationship Id="rId2"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p:cSld name="Title Slide">
    <p:spTree>
      <p:nvGrpSpPr>
        <p:cNvPr id="1" name=""/>
        <p:cNvGrpSpPr/>
        <p:nvPr/>
      </p:nvGrpSpPr>
      <p:grpSpPr>
        <a:xfrm>
          <a:off x="0" y="0"/>
          <a:ext cx="0" cy="0"/>
        </a:xfrm>
      </p:grpSpPr>
      <p:sp>
        <p:nvSpPr>
          <p:cNvPr id="25" name="Rounded Rectangle 24"/>
          <p:cNvSpPr/>
          <p:nvPr/>
        </p:nvSpPr>
        <p:spPr>
          <a:xfrm>
            <a:off x="228600" y="228600"/>
            <a:ext cx="8695944" cy="4736592"/>
          </a:xfrm>
          <a:prstGeom prst="roundRect">
            <a:avLst>
              <a:gd name="adj" fmla="val 127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p:cNvSpPr>
            <a:spLocks noGrp="1"/>
          </p:cNvSpPr>
          <p:nvPr>
            <p:ph type="ctrTitle"/>
          </p:nvPr>
        </p:nvSpPr>
        <p:spPr>
          <a:xfrm>
            <a:off x="457200" y="381000"/>
            <a:ext cx="8229600" cy="1322908"/>
          </a:xfrm>
        </p:spPr>
        <p:txBody>
          <a:bodyPr anchor="b">
            <a:normAutofit/>
          </a:bodyPr>
          <a:lstStyle>
            <a:lvl1pPr>
              <a:defRPr sz="4400">
                <a:solidFill>
                  <a:srgbClr val="FFFFFF"/>
                </a:solidFill>
              </a:defRPr>
            </a:lvl1pPr>
          </a:lstStyle>
          <a:p>
            <a:r>
              <a:rPr lang="en-US"/>
              <a:t>Click to edit Master title style</a:t>
            </a:r>
          </a:p>
        </p:txBody>
      </p:sp>
      <p:sp>
        <p:nvSpPr>
          <p:cNvPr id="19" name="Subtitle 2"/>
          <p:cNvSpPr>
            <a:spLocks noGrp="1"/>
          </p:cNvSpPr>
          <p:nvPr>
            <p:ph type="subTitle" idx="1"/>
          </p:nvPr>
        </p:nvSpPr>
        <p:spPr>
          <a:xfrm>
            <a:off x="457200" y="1905000"/>
            <a:ext cx="8229600" cy="471907"/>
          </a:xfrm>
        </p:spPr>
        <p:txBody>
          <a:bodyPr>
            <a:normAutofit/>
          </a:bodyPr>
          <a:lstStyle>
            <a:lvl1pPr marL="0" indent="0" algn="ctr">
              <a:buNone/>
              <a:defRPr sz="3200" b="1">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20" name="Text Placeholder 9"/>
          <p:cNvSpPr>
            <a:spLocks noGrp="1"/>
          </p:cNvSpPr>
          <p:nvPr>
            <p:ph type="body" sz="quarter" idx="13" hasCustomPrompt="1"/>
          </p:nvPr>
        </p:nvSpPr>
        <p:spPr>
          <a:xfrm>
            <a:off x="2095500" y="3352800"/>
            <a:ext cx="4953000" cy="1371600"/>
          </a:xfrm>
        </p:spPr>
        <p:txBody>
          <a:bodyPr/>
          <a:lstStyle>
            <a:lvl1pPr marL="0" indent="0" algn="ctr">
              <a:buFontTx/>
              <a:buNone/>
              <a:defRPr>
                <a:solidFill>
                  <a:schemeClr val="bg1"/>
                </a:solidFill>
              </a:defRPr>
            </a:lvl1pPr>
          </a:lstStyle>
          <a:p>
            <a:pPr lvl="0"/>
            <a:r>
              <a:rPr lang="en-US"/>
              <a:t>Author</a:t>
            </a:r>
          </a:p>
        </p:txBody>
      </p:sp>
      <p:sp>
        <p:nvSpPr>
          <p:cNvPr id="21" name="Text Placeholder 18"/>
          <p:cNvSpPr>
            <a:spLocks noGrp="1"/>
          </p:cNvSpPr>
          <p:nvPr>
            <p:ph type="body" sz="quarter" idx="14" hasCustomPrompt="1"/>
          </p:nvPr>
        </p:nvSpPr>
        <p:spPr>
          <a:xfrm>
            <a:off x="3257550" y="4724400"/>
            <a:ext cx="2628900" cy="381000"/>
          </a:xfrm>
        </p:spPr>
        <p:txBody>
          <a:bodyPr/>
          <a:lstStyle>
            <a:lvl1pPr marL="0" indent="0" algn="ctr">
              <a:buFontTx/>
              <a:buNone/>
              <a:defRPr>
                <a:solidFill>
                  <a:schemeClr val="bg1"/>
                </a:solidFill>
              </a:defRPr>
            </a:lvl1pPr>
          </a:lstStyle>
          <a:p>
            <a:pPr lvl="0"/>
            <a:r>
              <a:rPr lang="en-US"/>
              <a:t>Date</a:t>
            </a:r>
          </a:p>
        </p:txBody>
      </p:sp>
      <p:sp>
        <p:nvSpPr>
          <p:cNvPr id="26" name="Freeform 14"/>
          <p:cNvSpPr/>
          <p:nvPr/>
        </p:nvSpPr>
        <p:spPr bwMode="hidden">
          <a:xfrm>
            <a:off x="6047438" y="4203592"/>
            <a:ext cx="2876429" cy="714026"/>
          </a:xfrm>
          <a:custGeom>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ln>
        </p:spPr>
        <p:txBody>
          <a:bodyPr vert="horz" wrap="square" lIns="91440" tIns="45720" rIns="91440" bIns="45720" numCol="1" anchor="t" anchorCtr="0" compatLnSpc="1">
            <a:prstTxWarp prst="textNoShape">
              <a:avLst/>
            </a:prstTxWarp>
          </a:bodyPr>
          <a:lstStyle/>
          <a:p>
            <a:endParaRPr lang="en-US"/>
          </a:p>
        </p:txBody>
      </p:sp>
      <p:sp>
        <p:nvSpPr>
          <p:cNvPr id="27" name="Freeform 18"/>
          <p:cNvSpPr/>
          <p:nvPr/>
        </p:nvSpPr>
        <p:spPr bwMode="hidden">
          <a:xfrm>
            <a:off x="2619320" y="4075290"/>
            <a:ext cx="5544515" cy="850138"/>
          </a:xfrm>
          <a:custGeom>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ln>
        </p:spPr>
        <p:txBody>
          <a:bodyPr vert="horz" wrap="square" lIns="91440" tIns="45720" rIns="91440" bIns="45720" numCol="1" anchor="t" anchorCtr="0" compatLnSpc="1">
            <a:prstTxWarp prst="textNoShape">
              <a:avLst/>
            </a:prstTxWarp>
          </a:bodyPr>
          <a:lstStyle/>
          <a:p>
            <a:endParaRPr lang="en-US"/>
          </a:p>
        </p:txBody>
      </p:sp>
      <p:sp useBgFill="1">
        <p:nvSpPr>
          <p:cNvPr id="28" name="Freeform 10"/>
          <p:cNvSpPr/>
          <p:nvPr/>
        </p:nvSpPr>
        <p:spPr bwMode="hidden">
          <a:xfrm>
            <a:off x="211665" y="4058555"/>
            <a:ext cx="8723376" cy="1329874"/>
          </a:xfrm>
          <a:custGeom>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ln>
        </p:spPr>
        <p:txBody>
          <a:bodyPr vert="horz" wrap="square" lIns="91440" tIns="45720" rIns="91440" bIns="45720" numCol="1" anchor="t" anchorCtr="0" compatLnSpc="1">
            <a:prstTxWarp prst="textNoShape">
              <a:avLst/>
            </a:prstTxWarp>
          </a:bodyPr>
          <a:lstStyle/>
          <a:p>
            <a:endParaRPr lang="en-US"/>
          </a:p>
        </p:txBody>
      </p:sp>
      <p:sp>
        <p:nvSpPr>
          <p:cNvPr id="29" name="Freeform 22"/>
          <p:cNvSpPr/>
          <p:nvPr/>
        </p:nvSpPr>
        <p:spPr bwMode="hidden">
          <a:xfrm>
            <a:off x="2828728" y="4087562"/>
            <a:ext cx="5467980" cy="774272"/>
          </a:xfrm>
          <a:custGeom>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30" name="Freeform 26"/>
          <p:cNvSpPr/>
          <p:nvPr/>
        </p:nvSpPr>
        <p:spPr bwMode="hidden">
          <a:xfrm>
            <a:off x="5609489" y="4074174"/>
            <a:ext cx="3308000" cy="651549"/>
          </a:xfrm>
          <a:custGeom>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32" name="Footer Placeholder 4"/>
          <p:cNvSpPr>
            <a:spLocks noGrp="1"/>
          </p:cNvSpPr>
          <p:nvPr>
            <p:ph type="ftr" sz="quarter" idx="3"/>
          </p:nvPr>
        </p:nvSpPr>
        <p:spPr>
          <a:xfrm>
            <a:off x="3657718" y="6477000"/>
            <a:ext cx="3810000" cy="365125"/>
          </a:xfrm>
          <a:prstGeom prst="rect">
            <a:avLst/>
          </a:prstGeom>
        </p:spPr>
        <p:txBody>
          <a:bodyPr vert="horz" lIns="91440" tIns="45720" rIns="91440" bIns="45720" rtlCol="0" anchor="ctr"/>
          <a:lstStyle>
            <a:lvl1pPr algn="ctr">
              <a:defRPr sz="900">
                <a:solidFill>
                  <a:schemeClr val="tx2"/>
                </a:solidFill>
                <a:latin typeface="Calibri" panose="020f0502020204030204" pitchFamily="34" charset="0"/>
              </a:defRPr>
            </a:lvl1pPr>
          </a:lstStyle>
          <a:p>
            <a:endParaRPr lang="en-US"/>
          </a:p>
        </p:txBody>
      </p:sp>
      <p:sp>
        <p:nvSpPr>
          <p:cNvPr id="33" name="Slide Number Placeholder 5"/>
          <p:cNvSpPr>
            <a:spLocks noGrp="1"/>
          </p:cNvSpPr>
          <p:nvPr>
            <p:ph type="sldNum" sz="quarter" idx="4"/>
          </p:nvPr>
        </p:nvSpPr>
        <p:spPr>
          <a:xfrm>
            <a:off x="8410686" y="6492875"/>
            <a:ext cx="580914" cy="365125"/>
          </a:xfrm>
          <a:prstGeom prst="rect">
            <a:avLst/>
          </a:prstGeom>
        </p:spPr>
        <p:txBody>
          <a:bodyPr vert="horz" lIns="91440" tIns="45720" rIns="91440" bIns="45720" rtlCol="0" anchor="ctr"/>
          <a:lstStyle>
            <a:lvl1pPr algn="ctr">
              <a:defRPr sz="1000">
                <a:solidFill>
                  <a:schemeClr val="tx2"/>
                </a:solidFill>
                <a:latin typeface="Calibri" panose="020f0502020204030204" pitchFamily="34" charset="0"/>
              </a:defRPr>
            </a:lvl1pPr>
          </a:lstStyle>
          <a:p>
            <a:pPr fontAlgn="base">
              <a:spcBef>
                <a:spcPct val="0"/>
              </a:spcBef>
              <a:spcAft>
                <a:spcPct val="0"/>
              </a:spcAft>
              <a:defRPr/>
            </a:pPr>
            <a:fld id="{A485363A-EEB8-4DF6-95E2-450019B31883}" type="slidenum">
              <a:rPr lang="en-US" smtClean="0">
                <a:solidFill>
                  <a:srgbClr val="000000"/>
                </a:solidFill>
              </a:rPr>
              <a:pPr fontAlgn="base">
                <a:spcBef>
                  <a:spcPct val="0"/>
                </a:spcBef>
                <a:spcAft>
                  <a:spcPct val="0"/>
                </a:spcAft>
                <a:defRPr/>
              </a:pPr>
              <a:t>‹#›</a:t>
            </a:fld>
            <a:endParaRPr lang="en-US">
              <a:solidFill>
                <a:srgbClr val="000000"/>
              </a:solidFill>
            </a:endParaRPr>
          </a:p>
        </p:txBody>
      </p:sp>
      <p:pic>
        <p:nvPicPr>
          <p:cNvPr id="34" name="Picture 3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545689" y="6457452"/>
            <a:ext cx="796487" cy="400548"/>
          </a:xfrm>
          <a:prstGeom prst="rect">
            <a:avLst/>
          </a:prstGeom>
        </p:spPr>
      </p:pic>
      <p:sp>
        <p:nvSpPr>
          <p:cNvPr id="35" name="Date Placeholder 3"/>
          <p:cNvSpPr>
            <a:spLocks noGrp="1"/>
          </p:cNvSpPr>
          <p:nvPr>
            <p:ph type="dt" sz="half" idx="2"/>
          </p:nvPr>
        </p:nvSpPr>
        <p:spPr>
          <a:xfrm>
            <a:off x="609600" y="6492875"/>
            <a:ext cx="2583957" cy="365125"/>
          </a:xfrm>
          <a:prstGeom prst="rect">
            <a:avLst/>
          </a:prstGeom>
        </p:spPr>
        <p:txBody>
          <a:bodyPr vert="horz" lIns="91440" tIns="45720" rIns="91440" bIns="45720" rtlCol="0" anchor="ctr"/>
          <a:lstStyle>
            <a:lvl1pPr algn="ctr">
              <a:defRPr sz="1400">
                <a:solidFill>
                  <a:schemeClr val="tx2"/>
                </a:solidFill>
                <a:latin typeface="Calibri" panose="020f0502020204030204" pitchFamily="34" charset="0"/>
              </a:defRPr>
            </a:lvl1pPr>
          </a:lstStyle>
          <a:p>
            <a:r>
              <a:rPr lang="en-US"/>
              <a:t>Date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4560606"/>
            <a:ext cx="2362307" cy="1466136"/>
          </a:xfrm>
          <a:prstGeom prst="rect">
            <a:avLst/>
          </a:prstGeom>
        </p:spPr>
      </p:pic>
    </p:spTree>
    <p:extLst>
      <p:ext uri="{BB962C8B-B14F-4D97-AF65-F5344CB8AC3E}">
        <p14:creationId xmlns:p14="http://schemas.microsoft.com/office/powerpoint/2010/main" val="242430937"/>
      </p:ext>
    </p:extLst>
  </p:cSld>
  <p:clrMapOvr>
    <a:masterClrMapping/>
  </p:clrMapOvr>
  <p:transition/>
  <p:timing/>
  <p:hf hdr="0" ftr="0" dt="0"/>
</p:sldLayout>
</file>

<file path=ppt/slideLayouts/slideLayout1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p:cSld name="2_Custom Layout">
    <p:spTree>
      <p:nvGrpSpPr>
        <p:cNvPr id="1" name=""/>
        <p:cNvGrpSpPr/>
        <p:nvPr/>
      </p:nvGrpSpPr>
      <p:grpSpPr>
        <a:xfrm>
          <a:off x="0" y="0"/>
          <a:ext cx="0" cy="0"/>
        </a:xfrm>
      </p:grpSpPr>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fontAlgn="base">
              <a:spcBef>
                <a:spcPct val="0"/>
              </a:spcBef>
              <a:spcAft>
                <a:spcPct val="0"/>
              </a:spcAft>
              <a:defRPr/>
            </a:pPr>
            <a:fld id="{A485363A-EEB8-4DF6-95E2-450019B31883}" type="slidenum">
              <a:rPr lang="en-US" smtClean="0">
                <a:solidFill>
                  <a:srgbClr val="000000"/>
                </a:solidFill>
              </a:rPr>
              <a:pPr fontAlgn="base">
                <a:spcBef>
                  <a:spcPct val="0"/>
                </a:spcBef>
                <a:spcAft>
                  <a:spcPct val="0"/>
                </a:spcAft>
                <a:defRPr/>
              </a:pPr>
              <a:t>‹#›</a:t>
            </a:fld>
            <a:endParaRPr lang="en-US">
              <a:solidFill>
                <a:srgbClr val="000000"/>
              </a:solidFill>
            </a:endParaRPr>
          </a:p>
        </p:txBody>
      </p:sp>
      <p:pic>
        <p:nvPicPr>
          <p:cNvPr id="10" name="Picture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81000" y="6365896"/>
            <a:ext cx="1066800" cy="415904"/>
          </a:xfrm>
          <a:prstGeom prst="rect">
            <a:avLst/>
          </a:prstGeom>
        </p:spPr>
      </p:pic>
    </p:spTree>
    <p:extLst>
      <p:ext uri="{BB962C8B-B14F-4D97-AF65-F5344CB8AC3E}">
        <p14:creationId xmlns:p14="http://schemas.microsoft.com/office/powerpoint/2010/main" val="4040506356"/>
      </p:ext>
    </p:extLst>
  </p:cSld>
  <p:clrMapOvr>
    <a:masterClrMapping/>
  </p:clrMapOvr>
  <p:transition/>
  <p:timing/>
  <p:hf hdr="0" ftr="0" dt="0"/>
</p:sldLayout>
</file>

<file path=ppt/slideLayouts/slideLayout1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userDrawn="1">
  <p:cSld name="1_Title Slide">
    <p:spTree>
      <p:nvGrpSpPr>
        <p:cNvPr id="1" name=""/>
        <p:cNvGrpSpPr/>
        <p:nvPr/>
      </p:nvGrpSpPr>
      <p:grpSpPr>
        <a:xfrm>
          <a:off x="0" y="0"/>
          <a:ext cx="0" cy="0"/>
        </a:xfrm>
      </p:grpSpPr>
      <p:sp>
        <p:nvSpPr>
          <p:cNvPr id="9" name="Text Box 12"/>
          <p:cNvSpPr txBox="1">
            <a:spLocks noChangeArrowheads="1"/>
          </p:cNvSpPr>
          <p:nvPr userDrawn="1"/>
        </p:nvSpPr>
        <p:spPr bwMode="auto">
          <a:xfrm>
            <a:off x="685800" y="6463972"/>
            <a:ext cx="8235950"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9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lstStyle>
            <a:lvl1pPr>
              <a:tabLst>
                <a:tab pos="912813"/>
                <a:tab pos="1892300"/>
                <a:tab pos="2974975"/>
                <a:tab pos="4005263"/>
                <a:tab pos="5087938"/>
                <a:tab pos="5884863"/>
                <a:tab pos="6967538"/>
              </a:tabLst>
              <a:defRPr>
                <a:solidFill>
                  <a:schemeClr val="tx1"/>
                </a:solidFill>
                <a:latin typeface="Arial"/>
              </a:defRPr>
            </a:lvl1pPr>
            <a:lvl2pPr>
              <a:tabLst>
                <a:tab pos="912813"/>
                <a:tab pos="1892300"/>
                <a:tab pos="2974975"/>
                <a:tab pos="4005263"/>
                <a:tab pos="5087938"/>
                <a:tab pos="5884863"/>
                <a:tab pos="6967538"/>
              </a:tabLst>
              <a:defRPr>
                <a:solidFill>
                  <a:schemeClr val="tx1"/>
                </a:solidFill>
                <a:latin typeface="Arial"/>
              </a:defRPr>
            </a:lvl2pPr>
            <a:lvl3pPr>
              <a:tabLst>
                <a:tab pos="912813"/>
                <a:tab pos="1892300"/>
                <a:tab pos="2974975"/>
                <a:tab pos="4005263"/>
                <a:tab pos="5087938"/>
                <a:tab pos="5884863"/>
                <a:tab pos="6967538"/>
              </a:tabLst>
              <a:defRPr>
                <a:solidFill>
                  <a:schemeClr val="tx1"/>
                </a:solidFill>
                <a:latin typeface="Arial"/>
              </a:defRPr>
            </a:lvl3pPr>
            <a:lvl4pPr>
              <a:tabLst>
                <a:tab pos="912813"/>
                <a:tab pos="1892300"/>
                <a:tab pos="2974975"/>
                <a:tab pos="4005263"/>
                <a:tab pos="5087938"/>
                <a:tab pos="5884863"/>
                <a:tab pos="6967538"/>
              </a:tabLst>
              <a:defRPr>
                <a:solidFill>
                  <a:schemeClr val="tx1"/>
                </a:solidFill>
                <a:latin typeface="Arial"/>
              </a:defRPr>
            </a:lvl4pPr>
            <a:lvl5pPr>
              <a:tabLst>
                <a:tab pos="912813"/>
                <a:tab pos="1892300"/>
                <a:tab pos="2974975"/>
                <a:tab pos="4005263"/>
                <a:tab pos="5087938"/>
                <a:tab pos="5884863"/>
                <a:tab pos="6967538"/>
              </a:tabLst>
              <a:defRPr>
                <a:solidFill>
                  <a:schemeClr val="tx1"/>
                </a:solidFill>
                <a:latin typeface="Arial"/>
              </a:defRPr>
            </a:lvl5pPr>
            <a:lvl6pPr fontAlgn="base">
              <a:spcBef>
                <a:spcPct val="0"/>
              </a:spcBef>
              <a:spcAft>
                <a:spcPct val="0"/>
              </a:spcAft>
              <a:tabLst>
                <a:tab pos="912813"/>
                <a:tab pos="1892300"/>
                <a:tab pos="2974975"/>
                <a:tab pos="4005263"/>
                <a:tab pos="5087938"/>
                <a:tab pos="5884863"/>
                <a:tab pos="6967538"/>
              </a:tabLst>
              <a:defRPr>
                <a:solidFill>
                  <a:schemeClr val="tx1"/>
                </a:solidFill>
                <a:latin typeface="Arial"/>
              </a:defRPr>
            </a:lvl6pPr>
            <a:lvl7pPr fontAlgn="base">
              <a:spcBef>
                <a:spcPct val="0"/>
              </a:spcBef>
              <a:spcAft>
                <a:spcPct val="0"/>
              </a:spcAft>
              <a:tabLst>
                <a:tab pos="912813"/>
                <a:tab pos="1892300"/>
                <a:tab pos="2974975"/>
                <a:tab pos="4005263"/>
                <a:tab pos="5087938"/>
                <a:tab pos="5884863"/>
                <a:tab pos="6967538"/>
              </a:tabLst>
              <a:defRPr>
                <a:solidFill>
                  <a:schemeClr val="tx1"/>
                </a:solidFill>
                <a:latin typeface="Arial"/>
              </a:defRPr>
            </a:lvl7pPr>
            <a:lvl8pPr fontAlgn="base">
              <a:spcBef>
                <a:spcPct val="0"/>
              </a:spcBef>
              <a:spcAft>
                <a:spcPct val="0"/>
              </a:spcAft>
              <a:tabLst>
                <a:tab pos="912813"/>
                <a:tab pos="1892300"/>
                <a:tab pos="2974975"/>
                <a:tab pos="4005263"/>
                <a:tab pos="5087938"/>
                <a:tab pos="5884863"/>
                <a:tab pos="6967538"/>
              </a:tabLst>
              <a:defRPr>
                <a:solidFill>
                  <a:schemeClr val="tx1"/>
                </a:solidFill>
                <a:latin typeface="Arial"/>
              </a:defRPr>
            </a:lvl8pPr>
            <a:lvl9pPr fontAlgn="base">
              <a:spcBef>
                <a:spcPct val="0"/>
              </a:spcBef>
              <a:spcAft>
                <a:spcPct val="0"/>
              </a:spcAft>
              <a:tabLst>
                <a:tab pos="912813"/>
                <a:tab pos="1892300"/>
                <a:tab pos="2974975"/>
                <a:tab pos="4005263"/>
                <a:tab pos="5087938"/>
                <a:tab pos="5884863"/>
                <a:tab pos="6967538"/>
              </a:tabLst>
              <a:defRPr>
                <a:solidFill>
                  <a:schemeClr val="tx1"/>
                </a:solidFill>
                <a:latin typeface="Arial"/>
              </a:defRPr>
            </a:lvl9pPr>
          </a:lstStyle>
          <a:p>
            <a:pPr fontAlgn="base">
              <a:spcBef>
                <a:spcPct val="50000"/>
              </a:spcBef>
              <a:spcAft>
                <a:spcPct val="0"/>
              </a:spcAft>
              <a:defRPr/>
            </a:pPr>
            <a:r>
              <a:rPr lang="en-US" sz="900">
                <a:solidFill>
                  <a:srgbClr val="000000"/>
                </a:solidFill>
                <a:cs typeface="Arial"/>
              </a:rPr>
              <a:t>ATLANTA</a:t>
            </a:r>
            <a:r>
              <a:rPr lang="en-US" sz="900">
                <a:solidFill>
                  <a:srgbClr val="333333"/>
                </a:solidFill>
                <a:cs typeface="Arial"/>
              </a:rPr>
              <a:t>  </a:t>
            </a:r>
            <a:r>
              <a:rPr lang="en-US" sz="900">
                <a:solidFill>
                  <a:srgbClr val="E31B23"/>
                </a:solidFill>
                <a:cs typeface="Arial"/>
              </a:rPr>
              <a:t> |</a:t>
            </a:r>
            <a:r>
              <a:rPr lang="en-US" sz="900">
                <a:solidFill>
                  <a:srgbClr val="993333"/>
                </a:solidFill>
                <a:cs typeface="Arial"/>
              </a:rPr>
              <a:t> </a:t>
            </a:r>
            <a:r>
              <a:rPr lang="en-US" sz="900">
                <a:solidFill>
                  <a:srgbClr val="000000"/>
                </a:solidFill>
                <a:cs typeface="Arial"/>
              </a:rPr>
              <a:t> </a:t>
            </a:r>
            <a:r>
              <a:rPr lang="en-US" sz="900">
                <a:solidFill>
                  <a:srgbClr val="333333"/>
                </a:solidFill>
                <a:cs typeface="Arial"/>
              </a:rPr>
              <a:t> </a:t>
            </a:r>
            <a:r>
              <a:rPr lang="en-US" sz="900">
                <a:solidFill>
                  <a:schemeClr val="tx1"/>
                </a:solidFill>
                <a:cs typeface="Arial"/>
              </a:rPr>
              <a:t>CHICAGO</a:t>
            </a:r>
            <a:r>
              <a:rPr lang="en-US" sz="900">
                <a:solidFill>
                  <a:srgbClr val="333333"/>
                </a:solidFill>
                <a:cs typeface="Arial"/>
              </a:rPr>
              <a:t>  </a:t>
            </a:r>
            <a:r>
              <a:rPr lang="en-US" sz="900">
                <a:solidFill>
                  <a:srgbClr val="E31B23"/>
                </a:solidFill>
                <a:cs typeface="Arial"/>
              </a:rPr>
              <a:t>|</a:t>
            </a:r>
            <a:r>
              <a:rPr lang="en-US" sz="900">
                <a:solidFill>
                  <a:srgbClr val="993333"/>
                </a:solidFill>
                <a:cs typeface="Arial"/>
              </a:rPr>
              <a:t>    </a:t>
            </a:r>
            <a:r>
              <a:rPr lang="en-US" sz="900">
                <a:solidFill>
                  <a:srgbClr val="000000"/>
                </a:solidFill>
                <a:cs typeface="Arial"/>
              </a:rPr>
              <a:t>CINCINNATI</a:t>
            </a:r>
            <a:r>
              <a:rPr lang="en-US" sz="900">
                <a:solidFill>
                  <a:srgbClr val="333333"/>
                </a:solidFill>
                <a:cs typeface="Arial"/>
              </a:rPr>
              <a:t> </a:t>
            </a:r>
            <a:r>
              <a:rPr lang="en-US" sz="900">
                <a:solidFill>
                  <a:srgbClr val="000000"/>
                </a:solidFill>
                <a:cs typeface="Arial"/>
              </a:rPr>
              <a:t> </a:t>
            </a:r>
            <a:r>
              <a:rPr lang="en-US" sz="900">
                <a:solidFill>
                  <a:srgbClr val="E31B23"/>
                </a:solidFill>
                <a:cs typeface="Arial"/>
              </a:rPr>
              <a:t> |   </a:t>
            </a:r>
            <a:r>
              <a:rPr lang="en-US" sz="900">
                <a:solidFill>
                  <a:srgbClr val="000000"/>
                </a:solidFill>
                <a:cs typeface="Arial"/>
              </a:rPr>
              <a:t>CLEVELAND  </a:t>
            </a:r>
            <a:r>
              <a:rPr lang="en-US" sz="900">
                <a:solidFill>
                  <a:srgbClr val="E31B23"/>
                </a:solidFill>
                <a:cs typeface="Arial"/>
              </a:rPr>
              <a:t> | </a:t>
            </a:r>
            <a:r>
              <a:rPr lang="en-US" sz="900">
                <a:solidFill>
                  <a:srgbClr val="000000"/>
                </a:solidFill>
                <a:cs typeface="Arial"/>
              </a:rPr>
              <a:t>  COLUMBUS</a:t>
            </a:r>
            <a:r>
              <a:rPr lang="en-US" sz="900">
                <a:solidFill>
                  <a:srgbClr val="333333"/>
                </a:solidFill>
                <a:cs typeface="Arial"/>
              </a:rPr>
              <a:t> </a:t>
            </a:r>
            <a:r>
              <a:rPr lang="en-US" sz="900">
                <a:solidFill>
                  <a:srgbClr val="000000"/>
                </a:solidFill>
                <a:cs typeface="Arial"/>
              </a:rPr>
              <a:t> </a:t>
            </a:r>
            <a:r>
              <a:rPr lang="en-US" sz="900">
                <a:solidFill>
                  <a:srgbClr val="E31B23"/>
                </a:solidFill>
                <a:cs typeface="Arial"/>
              </a:rPr>
              <a:t> |   </a:t>
            </a:r>
            <a:r>
              <a:rPr lang="en-US" sz="900">
                <a:solidFill>
                  <a:srgbClr val="000000"/>
                </a:solidFill>
                <a:cs typeface="Arial"/>
              </a:rPr>
              <a:t>DAYTON</a:t>
            </a:r>
            <a:r>
              <a:rPr lang="en-US" sz="900">
                <a:solidFill>
                  <a:srgbClr val="333333"/>
                </a:solidFill>
                <a:cs typeface="Arial"/>
              </a:rPr>
              <a:t>  </a:t>
            </a:r>
            <a:r>
              <a:rPr lang="en-US" sz="900">
                <a:solidFill>
                  <a:srgbClr val="993333"/>
                </a:solidFill>
                <a:cs typeface="Arial"/>
              </a:rPr>
              <a:t> </a:t>
            </a:r>
            <a:r>
              <a:rPr lang="en-US" sz="900">
                <a:solidFill>
                  <a:srgbClr val="E31B23"/>
                </a:solidFill>
                <a:cs typeface="Arial"/>
              </a:rPr>
              <a:t>| </a:t>
            </a:r>
            <a:r>
              <a:rPr lang="en-US" sz="900">
                <a:solidFill>
                  <a:srgbClr val="333333"/>
                </a:solidFill>
                <a:cs typeface="Arial"/>
              </a:rPr>
              <a:t>  </a:t>
            </a:r>
            <a:r>
              <a:rPr lang="en-US" sz="900">
                <a:solidFill>
                  <a:srgbClr val="000000"/>
                </a:solidFill>
                <a:cs typeface="Arial"/>
              </a:rPr>
              <a:t>NEW YORK</a:t>
            </a:r>
            <a:r>
              <a:rPr lang="en-US" sz="900">
                <a:solidFill>
                  <a:srgbClr val="333333"/>
                </a:solidFill>
                <a:cs typeface="Arial"/>
              </a:rPr>
              <a:t>  </a:t>
            </a:r>
            <a:r>
              <a:rPr lang="en-US" sz="900">
                <a:solidFill>
                  <a:srgbClr val="E31B23"/>
                </a:solidFill>
                <a:cs typeface="Arial"/>
              </a:rPr>
              <a:t> | </a:t>
            </a:r>
            <a:r>
              <a:rPr lang="en-US" sz="900">
                <a:solidFill>
                  <a:srgbClr val="000000"/>
                </a:solidFill>
                <a:cs typeface="Arial"/>
              </a:rPr>
              <a:t>  WASHINGTON, D.C.</a:t>
            </a:r>
          </a:p>
        </p:txBody>
      </p:sp>
      <p:sp>
        <p:nvSpPr>
          <p:cNvPr id="3075" name="Rectangle 3"/>
          <p:cNvSpPr>
            <a:spLocks noGrp="1" noChangeArrowheads="1"/>
          </p:cNvSpPr>
          <p:nvPr>
            <p:ph type="subTitle" idx="1"/>
          </p:nvPr>
        </p:nvSpPr>
        <p:spPr>
          <a:xfrm>
            <a:off x="3153913" y="4953000"/>
            <a:ext cx="5486400" cy="685800"/>
          </a:xfrm>
        </p:spPr>
        <p:txBody>
          <a:bodyPr/>
          <a:lstStyle>
            <a:lvl1pPr marL="0" indent="0">
              <a:buFont typeface="Wingdings" pitchFamily="2" charset="2"/>
              <a:buNone/>
              <a:defRPr sz="1800">
                <a:solidFill>
                  <a:schemeClr val="tx1"/>
                </a:solidFill>
              </a:defRPr>
            </a:lvl1pPr>
          </a:lstStyle>
          <a:p>
            <a:pPr lvl="0"/>
            <a:r>
              <a:rPr lang="en-US" noProof="0"/>
              <a:t>Click to edit Master subtitle style</a:t>
            </a:r>
          </a:p>
        </p:txBody>
      </p:sp>
      <p:sp>
        <p:nvSpPr>
          <p:cNvPr id="3074" name="Rectangle 2"/>
          <p:cNvSpPr>
            <a:spLocks noGrp="1" noChangeArrowheads="1"/>
          </p:cNvSpPr>
          <p:nvPr>
            <p:ph type="ctrTitle"/>
          </p:nvPr>
        </p:nvSpPr>
        <p:spPr>
          <a:xfrm>
            <a:off x="3124200" y="3810000"/>
            <a:ext cx="5638800" cy="1143000"/>
          </a:xfrm>
        </p:spPr>
        <p:txBody>
          <a:bodyPr/>
          <a:lstStyle>
            <a:lvl1pPr>
              <a:defRPr>
                <a:solidFill>
                  <a:srgbClr val="D71825"/>
                </a:solidFill>
              </a:defRPr>
            </a:lvl1pPr>
          </a:lstStyle>
          <a:p>
            <a:pPr lvl="0"/>
            <a:r>
              <a:rPr lang="en-US" noProof="0"/>
              <a:t>Click to edit Master title style</a:t>
            </a:r>
          </a:p>
        </p:txBody>
      </p:sp>
      <p:sp>
        <p:nvSpPr>
          <p:cNvPr id="2" name="AutoShape 2" descr="Image result for kelchner construction logo"/>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6" name="Picture 16"/>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bwMode="auto">
          <a:xfrm>
            <a:off x="8166442" y="6420273"/>
            <a:ext cx="672758" cy="209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9502881"/>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userDrawn="1">
  <p:cSld name="2_Title and Content">
    <p:spTree>
      <p:nvGrpSpPr>
        <p:cNvPr id="1" name=""/>
        <p:cNvGrpSpPr/>
        <p:nvPr/>
      </p:nvGrpSpPr>
      <p:grpSpPr>
        <a:xfrm>
          <a:off x="0" y="0"/>
          <a:ext cx="0" cy="0"/>
        </a:xfrm>
      </p:grpSpPr>
      <p:sp>
        <p:nvSpPr>
          <p:cNvPr id="2" name="Title 1"/>
          <p:cNvSpPr>
            <a:spLocks noGrp="1"/>
          </p:cNvSpPr>
          <p:nvPr>
            <p:ph type="title"/>
          </p:nvPr>
        </p:nvSpPr>
        <p:spPr>
          <a:xfrm>
            <a:off x="681038" y="1114425"/>
            <a:ext cx="8131175" cy="714375"/>
          </a:xfrm>
        </p:spPr>
        <p:txBody>
          <a:bodyPr/>
          <a:lstStyle>
            <a:lvl1pPr>
              <a:defRPr sz="3200"/>
            </a:lvl1pPr>
          </a:lstStyle>
          <a:p>
            <a:r>
              <a:rPr lang="en-US"/>
              <a:t>Click to edit Master title style</a:t>
            </a:r>
          </a:p>
        </p:txBody>
      </p:sp>
      <p:sp>
        <p:nvSpPr>
          <p:cNvPr id="4" name="Rectangle 6"/>
          <p:cNvSpPr>
            <a:spLocks noGrp="1" noChangeArrowheads="1"/>
          </p:cNvSpPr>
          <p:nvPr>
            <p:ph type="sldNum" sz="quarter" idx="10"/>
          </p:nvPr>
        </p:nvSpPr>
        <p:spPr/>
        <p:txBody>
          <a:bodyPr/>
          <a:lstStyle>
            <a:lvl1pPr>
              <a:defRPr/>
            </a:lvl1pPr>
          </a:lstStyle>
          <a:p>
            <a:pPr>
              <a:defRPr/>
            </a:pPr>
            <a:fld id="{2F2E7587-817E-49FD-ADB5-5F7A90BCCD81}" type="slidenum">
              <a:rPr lang="en-US">
                <a:solidFill>
                  <a:srgbClr val="000000"/>
                </a:solidFill>
              </a:rPr>
              <a:pPr>
                <a:defRPr/>
              </a:pPr>
              <a:t>‹#›</a:t>
            </a:fld>
          </a:p>
        </p:txBody>
      </p:sp>
      <p:sp>
        <p:nvSpPr>
          <p:cNvPr id="6" name="Content Placeholder 5"/>
          <p:cNvSpPr>
            <a:spLocks noGrp="1"/>
          </p:cNvSpPr>
          <p:nvPr>
            <p:ph sz="quarter" idx="11"/>
          </p:nvPr>
        </p:nvSpPr>
        <p:spPr>
          <a:xfrm>
            <a:off x="762000" y="2133600"/>
            <a:ext cx="77724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Box 2"/>
          <p:cNvSpPr txBox="1"/>
          <p:nvPr userDrawn="1"/>
        </p:nvSpPr>
        <p:spPr>
          <a:xfrm>
            <a:off x="762000" y="6474768"/>
            <a:ext cx="5638800" cy="230832"/>
          </a:xfrm>
          <a:prstGeom prst="rect">
            <a:avLst/>
          </a:prstGeom>
          <a:noFill/>
        </p:spPr>
        <p:txBody>
          <a:bodyPr wrap="square" rtlCol="0">
            <a:spAutoFit/>
          </a:bodyPr>
          <a:lstStyle/>
          <a:p>
            <a:r>
              <a:rPr lang="en-US" sz="900"/>
              <a:t>Keeping it Legal: The GCCBA Year-End Legal Update	</a:t>
            </a:r>
          </a:p>
        </p:txBody>
      </p:sp>
    </p:spTree>
    <p:extLst>
      <p:ext uri="{BB962C8B-B14F-4D97-AF65-F5344CB8AC3E}">
        <p14:creationId xmlns:p14="http://schemas.microsoft.com/office/powerpoint/2010/main" val="2650101644"/>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Only">
  <p:cSld name="Title Only">
    <p:spTree>
      <p:nvGrpSpPr>
        <p:cNvPr id="1" name=""/>
        <p:cNvGrpSpPr/>
        <p:nvPr/>
      </p:nvGrpSpPr>
      <p:grpSpPr>
        <a:xfrm>
          <a:off x="0" y="0"/>
          <a:ext cx="0" cy="0"/>
        </a:xfrm>
      </p:grpSpPr>
      <p:sp>
        <p:nvSpPr>
          <p:cNvPr id="2" name="Title 1"/>
          <p:cNvSpPr>
            <a:spLocks noGrp="1"/>
          </p:cNvSpPr>
          <p:nvPr>
            <p:ph type="title"/>
          </p:nvPr>
        </p:nvSpPr>
        <p:spPr>
          <a:xfrm>
            <a:off x="681038" y="1190625"/>
            <a:ext cx="8131175" cy="714375"/>
          </a:xfrm>
        </p:spPr>
        <p:txBody>
          <a:bodyPr/>
          <a:lstStyle/>
          <a:p>
            <a:r>
              <a:rPr lang="en-US"/>
              <a:t>Click to edit Master title style</a:t>
            </a:r>
          </a:p>
        </p:txBody>
      </p:sp>
      <p:sp>
        <p:nvSpPr>
          <p:cNvPr id="3" name="Rectangle 6"/>
          <p:cNvSpPr>
            <a:spLocks noGrp="1" noChangeArrowheads="1"/>
          </p:cNvSpPr>
          <p:nvPr>
            <p:ph type="sldNum" sz="quarter" idx="10"/>
          </p:nvPr>
        </p:nvSpPr>
        <p:spPr/>
        <p:txBody>
          <a:bodyPr/>
          <a:lstStyle>
            <a:lvl1pPr>
              <a:defRPr/>
            </a:lvl1pPr>
          </a:lstStyle>
          <a:p>
            <a:pPr>
              <a:defRPr/>
            </a:pPr>
            <a:fld id="{29D6B928-CDAB-4F25-9B87-1C8D3AD6E229}" type="slidenum">
              <a:rPr lang="en-US">
                <a:solidFill>
                  <a:srgbClr val="000000"/>
                </a:solidFill>
              </a:rPr>
              <a:pPr>
                <a:defRPr/>
              </a:pPr>
              <a:t>‹#›</a:t>
            </a:fld>
          </a:p>
        </p:txBody>
      </p:sp>
      <p:sp>
        <p:nvSpPr>
          <p:cNvPr id="9" name="TextBox 8"/>
          <p:cNvSpPr txBox="1"/>
          <p:nvPr userDrawn="1"/>
        </p:nvSpPr>
        <p:spPr>
          <a:xfrm>
            <a:off x="762000" y="6474768"/>
            <a:ext cx="5638800" cy="230832"/>
          </a:xfrm>
          <a:prstGeom prst="rect">
            <a:avLst/>
          </a:prstGeom>
          <a:noFill/>
        </p:spPr>
        <p:txBody>
          <a:bodyPr wrap="square" rtlCol="0">
            <a:spAutoFit/>
          </a:bodyPr>
          <a:lstStyle/>
          <a:p>
            <a:r>
              <a:rPr lang="en-US" sz="900"/>
              <a:t>Keeping it Legal:  The GCCBA Year-End Legal Update 	</a:t>
            </a:r>
          </a:p>
        </p:txBody>
      </p:sp>
    </p:spTree>
    <p:extLst>
      <p:ext uri="{BB962C8B-B14F-4D97-AF65-F5344CB8AC3E}">
        <p14:creationId xmlns:p14="http://schemas.microsoft.com/office/powerpoint/2010/main" val="399988488"/>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Obj">
  <p:cSld name="1_Two Content">
    <p:spTree>
      <p:nvGrpSpPr>
        <p:cNvPr id="1" name=""/>
        <p:cNvGrpSpPr/>
        <p:nvPr/>
      </p:nvGrpSpPr>
      <p:grpSpPr>
        <a:xfrm>
          <a:off x="0" y="0"/>
          <a:ext cx="0" cy="0"/>
        </a:xfrm>
      </p:grpSpPr>
      <p:sp>
        <p:nvSpPr>
          <p:cNvPr id="2" name="Title 1"/>
          <p:cNvSpPr>
            <a:spLocks noGrp="1"/>
          </p:cNvSpPr>
          <p:nvPr>
            <p:ph type="title"/>
          </p:nvPr>
        </p:nvSpPr>
        <p:spPr>
          <a:xfrm>
            <a:off x="681038" y="1038225"/>
            <a:ext cx="8131175" cy="714375"/>
          </a:xfrm>
        </p:spPr>
        <p:txBody>
          <a:bodyPr/>
          <a:lstStyle/>
          <a:p>
            <a:r>
              <a:rPr lang="en-US"/>
              <a:t>Click to edit Master title style</a:t>
            </a:r>
          </a:p>
        </p:txBody>
      </p:sp>
      <p:sp>
        <p:nvSpPr>
          <p:cNvPr id="3" name="Content Placeholder 2"/>
          <p:cNvSpPr>
            <a:spLocks noGrp="1"/>
          </p:cNvSpPr>
          <p:nvPr>
            <p:ph sz="half" idx="1"/>
          </p:nvPr>
        </p:nvSpPr>
        <p:spPr>
          <a:xfrm>
            <a:off x="681038" y="2181225"/>
            <a:ext cx="3989387" cy="40671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Content Placeholder 3"/>
          <p:cNvSpPr>
            <a:spLocks noGrp="1"/>
          </p:cNvSpPr>
          <p:nvPr>
            <p:ph sz="half" idx="2"/>
          </p:nvPr>
        </p:nvSpPr>
        <p:spPr>
          <a:xfrm>
            <a:off x="4822825" y="2181225"/>
            <a:ext cx="3989388" cy="40671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p:txBody>
          <a:bodyPr/>
          <a:lstStyle>
            <a:lvl1pPr>
              <a:defRPr/>
            </a:lvl1pPr>
          </a:lstStyle>
          <a:p>
            <a:pPr>
              <a:defRPr/>
            </a:pPr>
            <a:fld id="{DFC2ABC2-15B4-4976-937A-DBC24C7D8BC4}" type="slidenum">
              <a:rPr lang="en-US">
                <a:solidFill>
                  <a:srgbClr val="000000"/>
                </a:solidFill>
              </a:rPr>
              <a:pPr>
                <a:defRPr/>
              </a:pPr>
              <a:t>‹#›</a:t>
            </a:fld>
          </a:p>
        </p:txBody>
      </p:sp>
      <p:sp>
        <p:nvSpPr>
          <p:cNvPr id="11" name="TextBox 10"/>
          <p:cNvSpPr txBox="1"/>
          <p:nvPr userDrawn="1"/>
        </p:nvSpPr>
        <p:spPr>
          <a:xfrm>
            <a:off x="762000" y="6474768"/>
            <a:ext cx="5638800" cy="230832"/>
          </a:xfrm>
          <a:prstGeom prst="rect">
            <a:avLst/>
          </a:prstGeom>
          <a:noFill/>
        </p:spPr>
        <p:txBody>
          <a:bodyPr wrap="square" rtlCol="0">
            <a:spAutoFit/>
          </a:bodyPr>
          <a:lstStyle/>
          <a:p>
            <a:r>
              <a:rPr lang="en-US" sz="900"/>
              <a:t>Keeping it Legal:  The GCCBA Year-End Legal Update 	</a:t>
            </a:r>
          </a:p>
        </p:txBody>
      </p:sp>
    </p:spTree>
    <p:extLst>
      <p:ext uri="{BB962C8B-B14F-4D97-AF65-F5344CB8AC3E}">
        <p14:creationId xmlns:p14="http://schemas.microsoft.com/office/powerpoint/2010/main" val="2382337862"/>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picTx">
  <p:cSld name="Picture with Caption">
    <p:spTree>
      <p:nvGrpSpPr>
        <p:cNvPr id="1" name=""/>
        <p:cNvGrpSpPr/>
        <p:nvPr/>
      </p:nvGrpSpPr>
      <p:grpSpPr>
        <a:xfrm>
          <a:off x="0" y="0"/>
          <a: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B0CD47-4742-4959-A145-C4B61C2F9D4C}" type="datetimeFigureOut">
              <a:rPr lang="en-US" smtClean="0"/>
              <a:t>11/12/2019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D44413-9591-4E73-A4B1-7621BBECAF50}" type="slidenum">
              <a:rPr lang="en-US" smtClean="0"/>
              <a:t>‹#›</a:t>
            </a:fld>
            <a:endParaRPr lang="en-US"/>
          </a:p>
        </p:txBody>
      </p:sp>
    </p:spTree>
    <p:extLst>
      <p:ext uri="{BB962C8B-B14F-4D97-AF65-F5344CB8AC3E}">
        <p14:creationId xmlns:p14="http://schemas.microsoft.com/office/powerpoint/2010/main" val="2374132066"/>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
  <p:cSld name="2_Title Slide">
    <p:spTree>
      <p:nvGrpSpPr>
        <p:cNvPr id="1" name=""/>
        <p:cNvGrpSpPr/>
        <p:nvPr/>
      </p:nvGrpSpPr>
      <p:grpSpPr>
        <a:xfrm>
          <a:off x="0" y="0"/>
          <a:ext cx="0" cy="0"/>
        </a:xfrm>
      </p:grpSpPr>
      <p:sp>
        <p:nvSpPr>
          <p:cNvPr id="2" name="Title 1">
            <a:extLst>
              <a:ext uri="{FF2B5EF4-FFF2-40B4-BE49-F238E27FC236}">
                <a16:creationId xmlns="" xmlns:a16="http://schemas.microsoft.com/office/drawing/2014/main" id="{38C9DC29-5E39-FA43-8F63-DA093C3ABC55}"/>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 xmlns:a16="http://schemas.microsoft.com/office/drawing/2014/main" id="{7F740A98-2BA3-D145-BF7E-0EBCBEE3B915}"/>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 xmlns:a16="http://schemas.microsoft.com/office/drawing/2014/main" id="{460D02DE-A637-3F49-AA56-CD1B24495D4E}"/>
              </a:ext>
            </a:extLst>
          </p:cNvPr>
          <p:cNvSpPr>
            <a:spLocks noGrp="1"/>
          </p:cNvSpPr>
          <p:nvPr>
            <p:ph type="dt" sz="half" idx="10"/>
          </p:nvPr>
        </p:nvSpPr>
        <p:spPr/>
        <p:txBody>
          <a:bodyPr/>
          <a:lstStyle/>
          <a:p>
            <a:fld id="{3F98B677-3EA3-C94E-B405-BADA2DC804CC}" type="datetimeFigureOut">
              <a:rPr lang="en-US" smtClean="0"/>
              <a:t>11/12/2019</a:t>
            </a:fld>
            <a:endParaRPr lang="en-US"/>
          </a:p>
        </p:txBody>
      </p:sp>
      <p:sp>
        <p:nvSpPr>
          <p:cNvPr id="5" name="Footer Placeholder 4">
            <a:extLst>
              <a:ext uri="{FF2B5EF4-FFF2-40B4-BE49-F238E27FC236}">
                <a16:creationId xmlns="" xmlns:a16="http://schemas.microsoft.com/office/drawing/2014/main" id="{C2E3DF5B-7EF0-3548-BD14-00533260E9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BA247F69-9A0B-4E4A-9E24-4C8FC82A9601}"/>
              </a:ext>
            </a:extLst>
          </p:cNvPr>
          <p:cNvSpPr>
            <a:spLocks noGrp="1"/>
          </p:cNvSpPr>
          <p:nvPr>
            <p:ph type="sldNum" sz="quarter" idx="12"/>
          </p:nvPr>
        </p:nvSpPr>
        <p:spPr/>
        <p:txBody>
          <a:bodyPr/>
          <a:lstStyle/>
          <a:p>
            <a:fld id="{337D9E9A-8704-614F-B32E-4A9C1F1D27A8}" type="slidenum">
              <a:rPr lang="en-US" smtClean="0"/>
              <a:t>‹#›</a:t>
            </a:fld>
            <a:endParaRPr lang="en-US"/>
          </a:p>
        </p:txBody>
      </p:sp>
    </p:spTree>
    <p:extLst>
      <p:ext uri="{BB962C8B-B14F-4D97-AF65-F5344CB8AC3E}">
        <p14:creationId xmlns:p14="http://schemas.microsoft.com/office/powerpoint/2010/main" val="3441450815"/>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p:cSld name="Title and Content">
    <p:spTree>
      <p:nvGrpSpPr>
        <p:cNvPr id="1" name=""/>
        <p:cNvGrpSpPr/>
        <p:nvPr/>
      </p:nvGrpSpPr>
      <p:grpSpPr>
        <a:xfrm>
          <a:off x="0" y="0"/>
          <a:ext cx="0" cy="0"/>
        </a:xfrm>
      </p:grpSpPr>
      <p:sp>
        <p:nvSpPr>
          <p:cNvPr id="7" name="Title 6"/>
          <p:cNvSpPr>
            <a:spLocks noGrp="1"/>
          </p:cNvSpPr>
          <p:nvPr>
            <p:ph type="title"/>
          </p:nvPr>
        </p:nvSpPr>
        <p:spPr/>
        <p:txBody>
          <a:bodyPr/>
          <a:lstStyle/>
          <a:p>
            <a:r>
              <a:rPr lang="en-US"/>
              <a:t>Click to edit Master title style</a:t>
            </a:r>
          </a:p>
        </p:txBody>
      </p:sp>
      <p:pic>
        <p:nvPicPr>
          <p:cNvPr id="12" name="Picture 1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81000" y="6365896"/>
            <a:ext cx="1066800" cy="415904"/>
          </a:xfrm>
          <a:prstGeom prst="rect">
            <a:avLst/>
          </a:prstGeom>
        </p:spPr>
      </p:pic>
      <p:sp>
        <p:nvSpPr>
          <p:cNvPr id="10" name="Footer Placeholder 4"/>
          <p:cNvSpPr>
            <a:spLocks noGrp="1"/>
          </p:cNvSpPr>
          <p:nvPr>
            <p:ph type="ftr" sz="quarter" idx="3"/>
          </p:nvPr>
        </p:nvSpPr>
        <p:spPr>
          <a:xfrm>
            <a:off x="3657600" y="6492875"/>
            <a:ext cx="3810000" cy="365125"/>
          </a:xfrm>
          <a:prstGeom prst="rect">
            <a:avLst/>
          </a:prstGeom>
        </p:spPr>
        <p:txBody>
          <a:bodyPr vert="horz" lIns="91440" tIns="45720" rIns="91440" bIns="45720" rtlCol="0" anchor="ctr"/>
          <a:lstStyle>
            <a:lvl1pPr algn="ctr">
              <a:defRPr sz="900">
                <a:solidFill>
                  <a:schemeClr val="tx2"/>
                </a:solidFill>
                <a:latin typeface="Calibri" panose="020f0502020204030204" pitchFamily="34" charset="0"/>
              </a:defRPr>
            </a:lvl1pPr>
          </a:lstStyle>
          <a:p>
            <a:endParaRPr lang="en-US"/>
          </a:p>
        </p:txBody>
      </p:sp>
      <p:sp>
        <p:nvSpPr>
          <p:cNvPr id="11" name="Slide Number Placeholder 5"/>
          <p:cNvSpPr>
            <a:spLocks noGrp="1"/>
          </p:cNvSpPr>
          <p:nvPr>
            <p:ph type="sldNum" sz="quarter" idx="4"/>
          </p:nvPr>
        </p:nvSpPr>
        <p:spPr>
          <a:xfrm>
            <a:off x="8410686" y="6492874"/>
            <a:ext cx="580914" cy="365125"/>
          </a:xfrm>
          <a:prstGeom prst="rect">
            <a:avLst/>
          </a:prstGeom>
        </p:spPr>
        <p:txBody>
          <a:bodyPr vert="horz" lIns="91440" tIns="45720" rIns="91440" bIns="45720" rtlCol="0" anchor="ctr"/>
          <a:lstStyle>
            <a:lvl1pPr algn="ctr">
              <a:defRPr sz="900">
                <a:solidFill>
                  <a:schemeClr val="tx2"/>
                </a:solidFill>
                <a:latin typeface="Calibri" panose="020f0502020204030204" pitchFamily="34" charset="0"/>
              </a:defRPr>
            </a:lvl1pPr>
          </a:lstStyle>
          <a:p>
            <a:pPr fontAlgn="base">
              <a:spcBef>
                <a:spcPct val="0"/>
              </a:spcBef>
              <a:spcAft>
                <a:spcPct val="0"/>
              </a:spcAft>
              <a:defRPr/>
            </a:pPr>
            <a:fld id="{A485363A-EEB8-4DF6-95E2-450019B31883}" type="slidenum">
              <a:rPr lang="en-US" smtClean="0">
                <a:solidFill>
                  <a:srgbClr val="000000"/>
                </a:solidFill>
              </a:rPr>
              <a:pPr fontAlgn="base">
                <a:spcBef>
                  <a:spcPct val="0"/>
                </a:spcBef>
                <a:spcAft>
                  <a:spcPct val="0"/>
                </a:spcAft>
                <a:defRPr/>
              </a:pPr>
              <a:t>‹#›</a:t>
            </a:fld>
            <a:endParaRPr lang="en-US">
              <a:solidFill>
                <a:srgbClr val="000000"/>
              </a:solidFill>
            </a:endParaRPr>
          </a:p>
        </p:txBody>
      </p:sp>
      <p:sp>
        <p:nvSpPr>
          <p:cNvPr id="6" name="TextBox 5">
            <a:extLst>
              <a:ext uri="{FF2B5EF4-FFF2-40B4-BE49-F238E27FC236}">
                <a16:creationId xmlns="" xmlns:a16="http://schemas.microsoft.com/office/drawing/2014/main" id="{E1A52FC9-70BA-46E6-B3C9-51AC6386D072}"/>
              </a:ext>
            </a:extLst>
          </p:cNvPr>
          <p:cNvSpPr txBox="1"/>
          <p:nvPr userDrawn="1"/>
        </p:nvSpPr>
        <p:spPr>
          <a:xfrm>
            <a:off x="2971800" y="6474768"/>
            <a:ext cx="5638800" cy="230832"/>
          </a:xfrm>
          <a:prstGeom prst="rect">
            <a:avLst/>
          </a:prstGeom>
          <a:noFill/>
        </p:spPr>
        <p:txBody>
          <a:bodyPr wrap="square" rtlCol="0">
            <a:spAutoFit/>
          </a:bodyPr>
          <a:lstStyle/>
          <a:p>
            <a:r>
              <a:rPr lang="en-US" sz="900"/>
              <a:t>Keeping it Legal:  The GCCBA Year-End Legal Update	</a:t>
            </a:r>
          </a:p>
        </p:txBody>
      </p:sp>
    </p:spTree>
    <p:extLst>
      <p:ext uri="{BB962C8B-B14F-4D97-AF65-F5344CB8AC3E}">
        <p14:creationId xmlns:p14="http://schemas.microsoft.com/office/powerpoint/2010/main" val="1869151296"/>
      </p:ext>
    </p:extLst>
  </p:cSld>
  <p:clrMapOvr>
    <a:masterClrMapping/>
  </p:clrMapOvr>
  <p:transition/>
  <p:timing/>
  <p:hf hdr="0" ftr="0" dt="0"/>
</p:sldLayout>
</file>

<file path=ppt/slideLayouts/slideLayout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1_Title and Content">
    <p:spTree>
      <p:nvGrpSpPr>
        <p:cNvPr id="1" name=""/>
        <p:cNvGrpSpPr/>
        <p:nvPr/>
      </p:nvGrpSpPr>
      <p:grpSpPr>
        <a:xfrm>
          <a:off x="0" y="0"/>
          <a:ext cx="0" cy="0"/>
        </a:xfrm>
      </p:grpSpPr>
      <p:sp>
        <p:nvSpPr>
          <p:cNvPr id="3" name="Content Placeholder 2"/>
          <p:cNvSpPr>
            <a:spLocks noGrp="1"/>
          </p:cNvSpPr>
          <p:nvPr>
            <p:ph idx="1"/>
          </p:nvPr>
        </p:nvSpPr>
        <p:spPr/>
        <p:txBody>
          <a:bodyPr/>
          <a:lstStyle>
            <a:lvl1pPr marL="344488" indent="-344488">
              <a:defRPr/>
            </a:lvl1pPr>
            <a:lvl2pPr marL="687388" indent="-342900">
              <a:defRPr/>
            </a:lvl2pPr>
            <a:lvl3pPr marL="1031875" indent="-344488">
              <a:defRPr/>
            </a:lvl3pPr>
            <a:lvl4pPr marL="1376363" indent="-344488">
              <a:defRPr/>
            </a:lvl4pPr>
            <a:lvl5pPr marL="1711325" indent="-334963">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p>
            <a:r>
              <a:rPr lang="en-US"/>
              <a:t>Click to edit Master title style</a:t>
            </a:r>
          </a:p>
        </p:txBody>
      </p:sp>
      <p:sp>
        <p:nvSpPr>
          <p:cNvPr id="10" name="Footer Placeholder 4"/>
          <p:cNvSpPr>
            <a:spLocks noGrp="1"/>
          </p:cNvSpPr>
          <p:nvPr>
            <p:ph type="ftr" sz="quarter" idx="3"/>
          </p:nvPr>
        </p:nvSpPr>
        <p:spPr>
          <a:xfrm>
            <a:off x="3657600" y="6492875"/>
            <a:ext cx="3810000" cy="365125"/>
          </a:xfrm>
          <a:prstGeom prst="rect">
            <a:avLst/>
          </a:prstGeom>
        </p:spPr>
        <p:txBody>
          <a:bodyPr vert="horz" lIns="91440" tIns="45720" rIns="91440" bIns="45720" rtlCol="0" anchor="ctr"/>
          <a:lstStyle>
            <a:lvl1pPr algn="ctr">
              <a:defRPr sz="900">
                <a:solidFill>
                  <a:schemeClr val="tx2"/>
                </a:solidFill>
                <a:latin typeface="Calibri" panose="020f0502020204030204" pitchFamily="34" charset="0"/>
              </a:defRPr>
            </a:lvl1pPr>
          </a:lstStyle>
          <a:p>
            <a:endParaRPr lang="en-US"/>
          </a:p>
        </p:txBody>
      </p:sp>
      <p:sp>
        <p:nvSpPr>
          <p:cNvPr id="11" name="Slide Number Placeholder 5"/>
          <p:cNvSpPr>
            <a:spLocks noGrp="1"/>
          </p:cNvSpPr>
          <p:nvPr>
            <p:ph type="sldNum" sz="quarter" idx="4"/>
          </p:nvPr>
        </p:nvSpPr>
        <p:spPr>
          <a:xfrm>
            <a:off x="8410686" y="6492874"/>
            <a:ext cx="580914" cy="365125"/>
          </a:xfrm>
          <a:prstGeom prst="rect">
            <a:avLst/>
          </a:prstGeom>
        </p:spPr>
        <p:txBody>
          <a:bodyPr vert="horz" lIns="91440" tIns="45720" rIns="91440" bIns="45720" rtlCol="0" anchor="ctr"/>
          <a:lstStyle>
            <a:lvl1pPr algn="ctr">
              <a:defRPr sz="900">
                <a:solidFill>
                  <a:schemeClr val="tx2"/>
                </a:solidFill>
                <a:latin typeface="Calibri" panose="020f0502020204030204" pitchFamily="34" charset="0"/>
              </a:defRPr>
            </a:lvl1pPr>
          </a:lstStyle>
          <a:p>
            <a:pPr>
              <a:defRPr/>
            </a:pPr>
            <a:fld id="{46352F5F-EF90-4313-A3C1-D39EA14B3463}" type="slidenum">
              <a:rPr lang="en-US" smtClean="0"/>
              <a:pPr>
                <a:defRPr/>
              </a:pPr>
              <a:t>‹#›</a:t>
            </a:fld>
            <a:endParaRPr lang="en-US"/>
          </a:p>
        </p:txBody>
      </p:sp>
      <p:pic>
        <p:nvPicPr>
          <p:cNvPr id="9" name="Picture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81000" y="6365896"/>
            <a:ext cx="1066800" cy="415904"/>
          </a:xfrm>
          <a:prstGeom prst="rect">
            <a:avLst/>
          </a:prstGeom>
        </p:spPr>
      </p:pic>
    </p:spTree>
    <p:extLst>
      <p:ext uri="{BB962C8B-B14F-4D97-AF65-F5344CB8AC3E}">
        <p14:creationId xmlns:p14="http://schemas.microsoft.com/office/powerpoint/2010/main" val="1925161624"/>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type="secHead" preserve="1">
  <p:cSld name="Section Header">
    <p:spTree>
      <p:nvGrpSpPr>
        <p:cNvPr id="1" name=""/>
        <p:cNvGrpSpPr/>
        <p:nvPr/>
      </p:nvGrpSpPr>
      <p:grpSpPr>
        <a:xfrm>
          <a:off x="0" y="0"/>
          <a:ext cx="0" cy="0"/>
        </a:xfrm>
      </p:grpSpPr>
      <p:sp>
        <p:nvSpPr>
          <p:cNvPr id="14" name="Rounded Rectangle 13"/>
          <p:cNvSpPr/>
          <p:nvPr/>
        </p:nvSpPr>
        <p:spPr>
          <a:xfrm>
            <a:off x="228600" y="228600"/>
            <a:ext cx="8695944" cy="4736592"/>
          </a:xfrm>
          <a:prstGeom prst="roundRect">
            <a:avLst>
              <a:gd name="adj" fmla="val 127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p:nvPr/>
        </p:nvSpPr>
        <p:spPr bwMode="hidden">
          <a:xfrm>
            <a:off x="6047438" y="4203592"/>
            <a:ext cx="2876429" cy="714026"/>
          </a:xfrm>
          <a:custGeom>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p:nvPr/>
        </p:nvSpPr>
        <p:spPr bwMode="hidden">
          <a:xfrm>
            <a:off x="2619320" y="4075290"/>
            <a:ext cx="5544515" cy="850138"/>
          </a:xfrm>
          <a:custGeom>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p:nvPr/>
        </p:nvSpPr>
        <p:spPr bwMode="hidden">
          <a:xfrm>
            <a:off x="2828728" y="4087562"/>
            <a:ext cx="5467980" cy="774272"/>
          </a:xfrm>
          <a:custGeom>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p:nvPr/>
        </p:nvSpPr>
        <p:spPr bwMode="hidden">
          <a:xfrm>
            <a:off x="5609489" y="4074174"/>
            <a:ext cx="3308000" cy="651549"/>
          </a:xfrm>
          <a:custGeom>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p:nvPr/>
        </p:nvSpPr>
        <p:spPr bwMode="hidden">
          <a:xfrm>
            <a:off x="211665" y="4058555"/>
            <a:ext cx="8723376" cy="1329874"/>
          </a:xfrm>
          <a:custGeom>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457200" y="2463560"/>
            <a:ext cx="8229600" cy="1524000"/>
          </a:xfrm>
        </p:spPr>
        <p:txBody>
          <a:bodyPr anchor="t">
            <a:normAutofit/>
          </a:bodyPr>
          <a:lstStyle>
            <a:lvl1pPr algn="ctr">
              <a:defRPr sz="4400" b="0" cap="none"/>
            </a:lvl1pPr>
          </a:lstStyle>
          <a:p>
            <a:r>
              <a:rPr lang="en-US"/>
              <a:t>Click to edit Master title style</a:t>
            </a:r>
          </a:p>
        </p:txBody>
      </p:sp>
      <p:sp>
        <p:nvSpPr>
          <p:cNvPr id="3" name="Text Placeholder 2"/>
          <p:cNvSpPr>
            <a:spLocks noGrp="1"/>
          </p:cNvSpPr>
          <p:nvPr>
            <p:ph type="body" idx="1"/>
          </p:nvPr>
        </p:nvSpPr>
        <p:spPr>
          <a:xfrm>
            <a:off x="457200" y="1437448"/>
            <a:ext cx="8229600"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1" name="Footer Placeholder 4"/>
          <p:cNvSpPr>
            <a:spLocks noGrp="1"/>
          </p:cNvSpPr>
          <p:nvPr>
            <p:ph type="ftr" sz="quarter" idx="3"/>
          </p:nvPr>
        </p:nvSpPr>
        <p:spPr>
          <a:xfrm>
            <a:off x="3657600" y="6492875"/>
            <a:ext cx="3810000" cy="365125"/>
          </a:xfrm>
          <a:prstGeom prst="rect">
            <a:avLst/>
          </a:prstGeom>
        </p:spPr>
        <p:txBody>
          <a:bodyPr vert="horz" lIns="91440" tIns="45720" rIns="91440" bIns="45720" rtlCol="0" anchor="ctr"/>
          <a:lstStyle>
            <a:lvl1pPr algn="ctr">
              <a:defRPr sz="900">
                <a:solidFill>
                  <a:schemeClr val="tx2"/>
                </a:solidFill>
                <a:latin typeface="Calibri" panose="020f0502020204030204" pitchFamily="34" charset="0"/>
              </a:defRPr>
            </a:lvl1pPr>
          </a:lstStyle>
          <a:p>
            <a:endParaRPr lang="en-US"/>
          </a:p>
        </p:txBody>
      </p:sp>
      <p:sp>
        <p:nvSpPr>
          <p:cNvPr id="22" name="Slide Number Placeholder 5"/>
          <p:cNvSpPr>
            <a:spLocks noGrp="1"/>
          </p:cNvSpPr>
          <p:nvPr>
            <p:ph type="sldNum" sz="quarter" idx="4"/>
          </p:nvPr>
        </p:nvSpPr>
        <p:spPr>
          <a:xfrm>
            <a:off x="8410686" y="6492874"/>
            <a:ext cx="580914" cy="365125"/>
          </a:xfrm>
          <a:prstGeom prst="rect">
            <a:avLst/>
          </a:prstGeom>
        </p:spPr>
        <p:txBody>
          <a:bodyPr vert="horz" lIns="91440" tIns="45720" rIns="91440" bIns="45720" rtlCol="0" anchor="ctr"/>
          <a:lstStyle>
            <a:lvl1pPr algn="ctr">
              <a:defRPr sz="900">
                <a:solidFill>
                  <a:schemeClr val="tx2"/>
                </a:solidFill>
                <a:latin typeface="Calibri" panose="020f0502020204030204" pitchFamily="34" charset="0"/>
              </a:defRPr>
            </a:lvl1pPr>
          </a:lstStyle>
          <a:p>
            <a:pPr>
              <a:defRPr/>
            </a:pPr>
            <a:fld id="{CC9FB782-EF7A-4651-BF98-27C1E93E2135}" type="slidenum">
              <a:rPr lang="en-US" smtClean="0">
                <a:solidFill>
                  <a:srgbClr val="000000"/>
                </a:solidFill>
              </a:rPr>
              <a:pPr>
                <a:defRPr/>
              </a:pPr>
              <a:t>‹#›</a:t>
            </a:fld>
            <a:endParaRPr lang="en-US">
              <a:solidFill>
                <a:srgbClr val="000000"/>
              </a:solidFill>
            </a:endParaRPr>
          </a:p>
        </p:txBody>
      </p:sp>
      <p:pic>
        <p:nvPicPr>
          <p:cNvPr id="16" name="Picture 1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81000" y="6365896"/>
            <a:ext cx="1066800" cy="415904"/>
          </a:xfrm>
          <a:prstGeom prst="rect">
            <a:avLst/>
          </a:prstGeom>
        </p:spPr>
      </p:pic>
      <p:sp>
        <p:nvSpPr>
          <p:cNvPr id="18" name="TextBox 17">
            <a:extLst>
              <a:ext uri="{FF2B5EF4-FFF2-40B4-BE49-F238E27FC236}">
                <a16:creationId xmlns="" xmlns:a16="http://schemas.microsoft.com/office/drawing/2014/main" id="{30DE05F0-23C4-43C5-8EFA-50B32720B8AA}"/>
              </a:ext>
            </a:extLst>
          </p:cNvPr>
          <p:cNvSpPr txBox="1"/>
          <p:nvPr userDrawn="1"/>
        </p:nvSpPr>
        <p:spPr>
          <a:xfrm>
            <a:off x="1828800" y="6474768"/>
            <a:ext cx="5638800" cy="230832"/>
          </a:xfrm>
          <a:prstGeom prst="rect">
            <a:avLst/>
          </a:prstGeom>
          <a:noFill/>
        </p:spPr>
        <p:txBody>
          <a:bodyPr wrap="square" rtlCol="0">
            <a:spAutoFit/>
          </a:bodyPr>
          <a:lstStyle/>
          <a:p>
            <a:pPr algn="ctr"/>
            <a:r>
              <a:rPr lang="en-US" sz="900"/>
              <a:t>Keeping it Legal:  The GCCBA Year-End Legal Update	</a:t>
            </a:r>
          </a:p>
        </p:txBody>
      </p:sp>
    </p:spTree>
    <p:extLst>
      <p:ext uri="{BB962C8B-B14F-4D97-AF65-F5344CB8AC3E}">
        <p14:creationId xmlns:p14="http://schemas.microsoft.com/office/powerpoint/2010/main" val="4155343993"/>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457200" y="2057400"/>
            <a:ext cx="4041647" cy="4069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8200" y="2057400"/>
            <a:ext cx="4038600" cy="40710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Footer Placeholder 4"/>
          <p:cNvSpPr>
            <a:spLocks noGrp="1"/>
          </p:cNvSpPr>
          <p:nvPr>
            <p:ph type="ftr" sz="quarter" idx="3"/>
          </p:nvPr>
        </p:nvSpPr>
        <p:spPr>
          <a:xfrm>
            <a:off x="3657600" y="6492875"/>
            <a:ext cx="3810000" cy="365125"/>
          </a:xfrm>
          <a:prstGeom prst="rect">
            <a:avLst/>
          </a:prstGeom>
        </p:spPr>
        <p:txBody>
          <a:bodyPr vert="horz" lIns="91440" tIns="45720" rIns="91440" bIns="45720" rtlCol="0" anchor="ctr"/>
          <a:lstStyle>
            <a:lvl1pPr algn="ctr">
              <a:defRPr sz="900">
                <a:solidFill>
                  <a:schemeClr val="tx2"/>
                </a:solidFill>
                <a:latin typeface="Calibri" panose="020f0502020204030204" pitchFamily="34" charset="0"/>
              </a:defRPr>
            </a:lvl1pPr>
          </a:lstStyle>
          <a:p>
            <a:endParaRPr lang="en-US"/>
          </a:p>
        </p:txBody>
      </p:sp>
      <p:sp>
        <p:nvSpPr>
          <p:cNvPr id="18" name="Slide Number Placeholder 5"/>
          <p:cNvSpPr>
            <a:spLocks noGrp="1"/>
          </p:cNvSpPr>
          <p:nvPr>
            <p:ph type="sldNum" sz="quarter" idx="4"/>
          </p:nvPr>
        </p:nvSpPr>
        <p:spPr>
          <a:xfrm>
            <a:off x="8410686" y="6492874"/>
            <a:ext cx="580914" cy="365125"/>
          </a:xfrm>
          <a:prstGeom prst="rect">
            <a:avLst/>
          </a:prstGeom>
        </p:spPr>
        <p:txBody>
          <a:bodyPr vert="horz" lIns="91440" tIns="45720" rIns="91440" bIns="45720" rtlCol="0" anchor="ctr"/>
          <a:lstStyle>
            <a:lvl1pPr algn="ctr">
              <a:defRPr sz="900">
                <a:solidFill>
                  <a:schemeClr val="tx2"/>
                </a:solidFill>
                <a:latin typeface="Calibri" panose="020f0502020204030204" pitchFamily="34" charset="0"/>
              </a:defRPr>
            </a:lvl1pPr>
          </a:lstStyle>
          <a:p>
            <a:pPr fontAlgn="base">
              <a:spcBef>
                <a:spcPct val="0"/>
              </a:spcBef>
              <a:spcAft>
                <a:spcPct val="0"/>
              </a:spcAft>
              <a:defRPr/>
            </a:pPr>
            <a:fld id="{A485363A-EEB8-4DF6-95E2-450019B31883}" type="slidenum">
              <a:rPr lang="en-US" smtClean="0">
                <a:solidFill>
                  <a:srgbClr val="000000"/>
                </a:solidFill>
              </a:rPr>
              <a:pPr fontAlgn="base">
                <a:spcBef>
                  <a:spcPct val="0"/>
                </a:spcBef>
                <a:spcAft>
                  <a:spcPct val="0"/>
                </a:spcAft>
                <a:defRPr/>
              </a:pPr>
              <a:t>‹#›</a:t>
            </a:fld>
            <a:endParaRPr lang="en-US">
              <a:solidFill>
                <a:srgbClr val="000000"/>
              </a:solidFill>
            </a:endParaRPr>
          </a:p>
        </p:txBody>
      </p:sp>
      <p:pic>
        <p:nvPicPr>
          <p:cNvPr id="10" name="Picture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81000" y="6365896"/>
            <a:ext cx="1066800" cy="415904"/>
          </a:xfrm>
          <a:prstGeom prst="rect">
            <a:avLst/>
          </a:prstGeom>
        </p:spPr>
      </p:pic>
    </p:spTree>
    <p:extLst>
      <p:ext uri="{BB962C8B-B14F-4D97-AF65-F5344CB8AC3E}">
        <p14:creationId xmlns:p14="http://schemas.microsoft.com/office/powerpoint/2010/main" val="3048484185"/>
      </p:ext>
    </p:extLst>
  </p:cSld>
  <p:clrMapOvr>
    <a:masterClrMapping/>
  </p:clrMapOvr>
  <p:transition/>
  <p:timing/>
  <p:hf hdr="0" ftr="0" dt="0"/>
</p:sldLayout>
</file>

<file path=ppt/slideLayouts/slideLayout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TxTwoObj" preserve="1">
  <p:cSld name="Comparison">
    <p:spTree>
      <p:nvGrpSpPr>
        <p:cNvPr id="1" name=""/>
        <p:cNvGrpSpPr/>
        <p:nvPr/>
      </p:nvGrpSpPr>
      <p:grpSpPr>
        <a:xfrm>
          <a:off x="0" y="0"/>
          <a: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2027238"/>
            <a:ext cx="4041648" cy="639762"/>
          </a:xfrm>
        </p:spPr>
        <p:txBody>
          <a:bodyPr anchor="ctr"/>
          <a:lstStyle>
            <a:lvl1pPr marL="0" indent="0" algn="ctr">
              <a:buNone/>
              <a:defRPr sz="2400" b="1">
                <a:solidFill>
                  <a:schemeClr val="tx1"/>
                </a:solidFill>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743200"/>
            <a:ext cx="4040187" cy="33829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8200" y="2027237"/>
            <a:ext cx="4038600" cy="639762"/>
          </a:xfrm>
        </p:spPr>
        <p:txBody>
          <a:bodyPr anchor="ctr"/>
          <a:lstStyle>
            <a:lvl1pPr marL="0" indent="0" algn="ctr">
              <a:buNone/>
              <a:defRPr sz="2400" b="1" i="0">
                <a:solidFill>
                  <a:schemeClr val="tx1"/>
                </a:solidFill>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4" y="2743200"/>
            <a:ext cx="4041775" cy="33829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Footer Placeholder 4"/>
          <p:cNvSpPr>
            <a:spLocks noGrp="1"/>
          </p:cNvSpPr>
          <p:nvPr>
            <p:ph type="ftr" sz="quarter" idx="10"/>
          </p:nvPr>
        </p:nvSpPr>
        <p:spPr>
          <a:xfrm>
            <a:off x="3657600" y="6492875"/>
            <a:ext cx="3810000" cy="365125"/>
          </a:xfrm>
          <a:prstGeom prst="rect">
            <a:avLst/>
          </a:prstGeom>
        </p:spPr>
        <p:txBody>
          <a:bodyPr vert="horz" lIns="91440" tIns="45720" rIns="91440" bIns="45720" rtlCol="0" anchor="ctr"/>
          <a:lstStyle>
            <a:lvl1pPr algn="ctr">
              <a:defRPr sz="900">
                <a:solidFill>
                  <a:schemeClr val="tx2"/>
                </a:solidFill>
                <a:latin typeface="Calibri" panose="020f0502020204030204" pitchFamily="34" charset="0"/>
              </a:defRPr>
            </a:lvl1pPr>
          </a:lstStyle>
          <a:p>
            <a:endParaRPr lang="en-US"/>
          </a:p>
        </p:txBody>
      </p:sp>
      <p:sp>
        <p:nvSpPr>
          <p:cNvPr id="19" name="Slide Number Placeholder 5"/>
          <p:cNvSpPr>
            <a:spLocks noGrp="1"/>
          </p:cNvSpPr>
          <p:nvPr>
            <p:ph type="sldNum" sz="quarter" idx="11"/>
          </p:nvPr>
        </p:nvSpPr>
        <p:spPr>
          <a:xfrm>
            <a:off x="8410686" y="6492874"/>
            <a:ext cx="580914" cy="365125"/>
          </a:xfrm>
          <a:prstGeom prst="rect">
            <a:avLst/>
          </a:prstGeom>
        </p:spPr>
        <p:txBody>
          <a:bodyPr vert="horz" lIns="91440" tIns="45720" rIns="91440" bIns="45720" rtlCol="0" anchor="ctr"/>
          <a:lstStyle>
            <a:lvl1pPr algn="ctr">
              <a:defRPr sz="900">
                <a:solidFill>
                  <a:schemeClr val="tx2"/>
                </a:solidFill>
                <a:latin typeface="Calibri" panose="020f0502020204030204" pitchFamily="34" charset="0"/>
              </a:defRPr>
            </a:lvl1pPr>
          </a:lstStyle>
          <a:p>
            <a:pPr>
              <a:defRPr/>
            </a:pPr>
            <a:fld id="{DC63C708-226F-439E-90CF-733AE92541C5}" type="slidenum">
              <a:rPr lang="en-US" smtClean="0">
                <a:solidFill>
                  <a:srgbClr val="000000"/>
                </a:solidFill>
              </a:rPr>
              <a:pPr>
                <a:defRPr/>
              </a:pPr>
              <a:t>‹#›</a:t>
            </a:fld>
            <a:endParaRPr lang="en-US">
              <a:solidFill>
                <a:srgbClr val="000000"/>
              </a:solidFill>
            </a:endParaRPr>
          </a:p>
        </p:txBody>
      </p:sp>
      <p:pic>
        <p:nvPicPr>
          <p:cNvPr id="11" name="Picture 1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81000" y="6365896"/>
            <a:ext cx="1066800" cy="415904"/>
          </a:xfrm>
          <a:prstGeom prst="rect">
            <a:avLst/>
          </a:prstGeom>
        </p:spPr>
      </p:pic>
      <p:sp>
        <p:nvSpPr>
          <p:cNvPr id="13" name="TextBox 12">
            <a:extLst>
              <a:ext uri="{FF2B5EF4-FFF2-40B4-BE49-F238E27FC236}">
                <a16:creationId xmlns="" xmlns:a16="http://schemas.microsoft.com/office/drawing/2014/main" id="{D7AFB70A-B483-4F09-85CC-65F05C992DE6}"/>
              </a:ext>
            </a:extLst>
          </p:cNvPr>
          <p:cNvSpPr txBox="1"/>
          <p:nvPr userDrawn="1"/>
        </p:nvSpPr>
        <p:spPr>
          <a:xfrm>
            <a:off x="1752600" y="6474768"/>
            <a:ext cx="5638800" cy="230832"/>
          </a:xfrm>
          <a:prstGeom prst="rect">
            <a:avLst/>
          </a:prstGeom>
          <a:noFill/>
        </p:spPr>
        <p:txBody>
          <a:bodyPr wrap="square" rtlCol="0">
            <a:spAutoFit/>
          </a:bodyPr>
          <a:lstStyle/>
          <a:p>
            <a:pPr algn="ctr"/>
            <a:r>
              <a:rPr lang="en-US" sz="900"/>
              <a:t>Keeping it Legal:  The GCCBA Year-End Legal Update 	</a:t>
            </a:r>
          </a:p>
        </p:txBody>
      </p:sp>
    </p:spTree>
    <p:extLst>
      <p:ext uri="{BB962C8B-B14F-4D97-AF65-F5344CB8AC3E}">
        <p14:creationId xmlns:p14="http://schemas.microsoft.com/office/powerpoint/2010/main" val="3243544466"/>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p:cSld name="Custom Layou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fontAlgn="base">
              <a:spcBef>
                <a:spcPct val="0"/>
              </a:spcBef>
              <a:spcAft>
                <a:spcPct val="0"/>
              </a:spcAft>
              <a:defRPr/>
            </a:pPr>
            <a:fld id="{A485363A-EEB8-4DF6-95E2-450019B31883}" type="slidenum">
              <a:rPr lang="en-US" smtClean="0">
                <a:solidFill>
                  <a:srgbClr val="000000"/>
                </a:solidFill>
              </a:rPr>
              <a:pPr fontAlgn="base">
                <a:spcBef>
                  <a:spcPct val="0"/>
                </a:spcBef>
                <a:spcAft>
                  <a:spcPct val="0"/>
                </a:spcAft>
                <a:defRPr/>
              </a:pPr>
              <a:t>‹#›</a:t>
            </a:fld>
            <a:endParaRPr lang="en-US">
              <a:solidFill>
                <a:srgbClr val="000000"/>
              </a:solidFill>
            </a:endParaRPr>
          </a:p>
        </p:txBody>
      </p:sp>
      <p:sp>
        <p:nvSpPr>
          <p:cNvPr id="7" name="Picture Placeholder 6"/>
          <p:cNvSpPr>
            <a:spLocks noGrp="1"/>
          </p:cNvSpPr>
          <p:nvPr>
            <p:ph type="pic" sz="quarter" idx="13"/>
          </p:nvPr>
        </p:nvSpPr>
        <p:spPr>
          <a:xfrm>
            <a:off x="1219200" y="2209800"/>
            <a:ext cx="6781800" cy="3962400"/>
          </a:xfrm>
        </p:spPr>
        <p:txBody>
          <a:bodyPr/>
          <a:lstStyle>
            <a:lvl1pPr marL="0" indent="0">
              <a:buFontTx/>
              <a:buNone/>
              <a:defRPr/>
            </a:lvl1pPr>
          </a:lstStyle>
          <a:p>
            <a:r>
              <a:rPr lang="en-US"/>
              <a:t>Click icon to add picture</a:t>
            </a:r>
          </a:p>
        </p:txBody>
      </p:sp>
      <p:pic>
        <p:nvPicPr>
          <p:cNvPr id="10" name="Picture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81000" y="6365896"/>
            <a:ext cx="1066800" cy="415904"/>
          </a:xfrm>
          <a:prstGeom prst="rect">
            <a:avLst/>
          </a:prstGeom>
        </p:spPr>
      </p:pic>
    </p:spTree>
    <p:extLst>
      <p:ext uri="{BB962C8B-B14F-4D97-AF65-F5344CB8AC3E}">
        <p14:creationId xmlns:p14="http://schemas.microsoft.com/office/powerpoint/2010/main" val="718891937"/>
      </p:ext>
    </p:extLst>
  </p:cSld>
  <p:clrMapOvr>
    <a:masterClrMapping/>
  </p:clrMapOvr>
  <p:transition/>
  <p:timing/>
  <p:hf hdr="0" ftr="0" dt="0"/>
</p:sldLayout>
</file>

<file path=ppt/slideLayouts/slideLayout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type="objTx" preserve="1">
  <p:cSld name="Content with Caption">
    <p:spTree>
      <p:nvGrpSpPr>
        <p:cNvPr id="1" name=""/>
        <p:cNvGrpSpPr/>
        <p:nvPr/>
      </p:nvGrpSpPr>
      <p:grpSpPr>
        <a:xfrm>
          <a:off x="0" y="0"/>
          <a:ext cx="0" cy="0"/>
        </a:xfrm>
      </p:grpSpPr>
      <p:sp>
        <p:nvSpPr>
          <p:cNvPr id="15" name="Rounded Rectangle 14"/>
          <p:cNvSpPr/>
          <p:nvPr/>
        </p:nvSpPr>
        <p:spPr>
          <a:xfrm>
            <a:off x="228600" y="228600"/>
            <a:ext cx="8695944" cy="1426464"/>
          </a:xfrm>
          <a:prstGeom prst="roundRect">
            <a:avLst>
              <a:gd name="adj" fmla="val 713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457200" y="3048000"/>
            <a:ext cx="3810000" cy="2590800"/>
          </a:xfrm>
        </p:spPr>
        <p:txBody>
          <a:bodyPr anchor="t">
            <a:normAutofit/>
          </a:bodyPr>
          <a:lstStyle>
            <a:lvl1pPr marL="0" indent="0">
              <a:spcBef>
                <a:spcPct val="0"/>
              </a:spcBef>
              <a:spcAft>
                <a:spcPts val="600"/>
              </a:spcAft>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grpSp>
        <p:nvGrpSpPr>
          <p:cNvPr id="2" name="Group 23"/>
          <p:cNvGrpSpPr>
            <a:grpSpLocks noChangeAspect="1"/>
          </p:cNvGrpSpPr>
          <p:nvPr/>
        </p:nvGrpSpPr>
        <p:grpSpPr>
          <a:xfrm>
            <a:off x="211665" y="714191"/>
            <a:ext cx="8723376" cy="1331580"/>
            <a:chOff x="-3905250" y="4294188"/>
            <a:chExt cx="13011150" cy="1892300"/>
          </a:xfrm>
        </p:grpSpPr>
        <p:sp>
          <p:nvSpPr>
            <p:cNvPr id="25" name="Freeform 14"/>
            <p:cNvSpPr/>
            <p:nvPr/>
          </p:nvSpPr>
          <p:spPr bwMode="hidden">
            <a:xfrm>
              <a:off x="4810125" y="4500563"/>
              <a:ext cx="4295775" cy="1016000"/>
            </a:xfrm>
            <a:custGeom>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p:nvPr/>
          </p:nvSpPr>
          <p:spPr bwMode="hidden">
            <a:xfrm>
              <a:off x="-309563" y="4318000"/>
              <a:ext cx="8280401" cy="1209675"/>
            </a:xfrm>
            <a:custGeom>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p:nvPr/>
          </p:nvSpPr>
          <p:spPr bwMode="hidden">
            <a:xfrm>
              <a:off x="3175" y="4335463"/>
              <a:ext cx="8166100" cy="1101725"/>
            </a:xfrm>
            <a:custGeom>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p:nvPr/>
          </p:nvSpPr>
          <p:spPr bwMode="hidden">
            <a:xfrm>
              <a:off x="4156075" y="4316413"/>
              <a:ext cx="4940300" cy="927100"/>
            </a:xfrm>
            <a:custGeom>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p:nvPr/>
          </p:nvSpPr>
          <p:spPr bwMode="hidden">
            <a:xfrm>
              <a:off x="-3905250" y="4294188"/>
              <a:ext cx="13011150" cy="1892300"/>
            </a:xfrm>
            <a:custGeom>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457200" y="1642481"/>
            <a:ext cx="3841607" cy="1252728"/>
          </a:xfrm>
        </p:spPr>
        <p:txBody>
          <a:bodyPr anchor="b">
            <a:noAutofit/>
          </a:bodyPr>
          <a:lstStyle>
            <a:lvl1pPr algn="l">
              <a:defRPr sz="3200">
                <a:solidFill>
                  <a:srgbClr val="D71825"/>
                </a:solidFill>
              </a:defRPr>
            </a:lvl1pPr>
          </a:lstStyle>
          <a:p>
            <a:r>
              <a:rPr lang="en-US"/>
              <a:t>Click to edit Master title style</a:t>
            </a:r>
          </a:p>
        </p:txBody>
      </p:sp>
      <p:sp>
        <p:nvSpPr>
          <p:cNvPr id="3" name="Content Placeholder 2"/>
          <p:cNvSpPr>
            <a:spLocks noGrp="1"/>
          </p:cNvSpPr>
          <p:nvPr>
            <p:ph idx="1"/>
          </p:nvPr>
        </p:nvSpPr>
        <p:spPr>
          <a:xfrm>
            <a:off x="4419600" y="1655064"/>
            <a:ext cx="4267200" cy="3983736"/>
          </a:xfrm>
        </p:spPr>
        <p:txBody>
          <a:bodyPr anchor="ctr"/>
          <a:lstStyle>
            <a:lvl1pPr>
              <a:buClr>
                <a:srgbClr val="D71825"/>
              </a:buClr>
              <a:defRPr sz="2200">
                <a:solidFill>
                  <a:schemeClr val="tx1"/>
                </a:solidFill>
              </a:defRPr>
            </a:lvl1pPr>
            <a:lvl2pPr>
              <a:buClr>
                <a:srgbClr val="D71825"/>
              </a:buClr>
              <a:defRPr sz="2000">
                <a:solidFill>
                  <a:schemeClr val="tx1"/>
                </a:solidFill>
              </a:defRPr>
            </a:lvl2pPr>
            <a:lvl3pPr>
              <a:buClr>
                <a:srgbClr val="D71825"/>
              </a:buClr>
              <a:defRPr sz="1800">
                <a:solidFill>
                  <a:schemeClr val="tx1"/>
                </a:solidFill>
              </a:defRPr>
            </a:lvl3pPr>
            <a:lvl4pPr>
              <a:buClr>
                <a:srgbClr val="D71825"/>
              </a:buClr>
              <a:defRPr sz="1600">
                <a:solidFill>
                  <a:schemeClr val="tx1"/>
                </a:solidFill>
              </a:defRPr>
            </a:lvl4pPr>
            <a:lvl5pPr>
              <a:buClr>
                <a:srgbClr val="D71825"/>
              </a:buClr>
              <a:defRPr sz="1600">
                <a:solidFill>
                  <a:schemeClr val="tx1"/>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Footer Placeholder 4"/>
          <p:cNvSpPr>
            <a:spLocks noGrp="1"/>
          </p:cNvSpPr>
          <p:nvPr>
            <p:ph type="ftr" sz="quarter" idx="3"/>
          </p:nvPr>
        </p:nvSpPr>
        <p:spPr>
          <a:xfrm>
            <a:off x="3657600" y="6492875"/>
            <a:ext cx="3810000" cy="365125"/>
          </a:xfrm>
          <a:prstGeom prst="rect">
            <a:avLst/>
          </a:prstGeom>
        </p:spPr>
        <p:txBody>
          <a:bodyPr vert="horz" lIns="91440" tIns="45720" rIns="91440" bIns="45720" rtlCol="0" anchor="ctr"/>
          <a:lstStyle>
            <a:lvl1pPr algn="ctr">
              <a:defRPr sz="900">
                <a:solidFill>
                  <a:schemeClr val="tx2"/>
                </a:solidFill>
                <a:latin typeface="Calibri" panose="020f0502020204030204" pitchFamily="34" charset="0"/>
              </a:defRPr>
            </a:lvl1pPr>
          </a:lstStyle>
          <a:p>
            <a:endParaRPr lang="en-US"/>
          </a:p>
        </p:txBody>
      </p:sp>
      <p:sp>
        <p:nvSpPr>
          <p:cNvPr id="30" name="Slide Number Placeholder 5"/>
          <p:cNvSpPr>
            <a:spLocks noGrp="1"/>
          </p:cNvSpPr>
          <p:nvPr>
            <p:ph type="sldNum" sz="quarter" idx="4"/>
          </p:nvPr>
        </p:nvSpPr>
        <p:spPr>
          <a:xfrm>
            <a:off x="8410686" y="6492874"/>
            <a:ext cx="580914" cy="365125"/>
          </a:xfrm>
          <a:prstGeom prst="rect">
            <a:avLst/>
          </a:prstGeom>
        </p:spPr>
        <p:txBody>
          <a:bodyPr vert="horz" lIns="91440" tIns="45720" rIns="91440" bIns="45720" rtlCol="0" anchor="ctr"/>
          <a:lstStyle>
            <a:lvl1pPr algn="ctr">
              <a:defRPr sz="900">
                <a:solidFill>
                  <a:schemeClr val="tx2"/>
                </a:solidFill>
                <a:latin typeface="Calibri" panose="020f0502020204030204" pitchFamily="34" charset="0"/>
              </a:defRPr>
            </a:lvl1pPr>
          </a:lstStyle>
          <a:p>
            <a:pPr>
              <a:defRPr/>
            </a:pPr>
            <a:fld id="{F682D9F7-1334-4A4F-8039-E49D7DB7BCAC}" type="slidenum">
              <a:rPr lang="en-US" smtClean="0">
                <a:solidFill>
                  <a:srgbClr val="000000"/>
                </a:solidFill>
              </a:rPr>
              <a:pPr>
                <a:defRPr/>
              </a:pPr>
              <a:t>‹#›</a:t>
            </a:fld>
            <a:endParaRPr lang="en-US">
              <a:solidFill>
                <a:srgbClr val="000000"/>
              </a:solidFill>
            </a:endParaRPr>
          </a:p>
        </p:txBody>
      </p:sp>
      <p:pic>
        <p:nvPicPr>
          <p:cNvPr id="17" name="Picture 1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81000" y="6365896"/>
            <a:ext cx="1066800" cy="415904"/>
          </a:xfrm>
          <a:prstGeom prst="rect">
            <a:avLst/>
          </a:prstGeom>
        </p:spPr>
      </p:pic>
      <p:sp>
        <p:nvSpPr>
          <p:cNvPr id="19" name="TextBox 18">
            <a:extLst>
              <a:ext uri="{FF2B5EF4-FFF2-40B4-BE49-F238E27FC236}">
                <a16:creationId xmlns="" xmlns:a16="http://schemas.microsoft.com/office/drawing/2014/main" id="{4AE0F45C-E8B6-4F67-8E83-DAEB2E23F3DD}"/>
              </a:ext>
            </a:extLst>
          </p:cNvPr>
          <p:cNvSpPr txBox="1"/>
          <p:nvPr userDrawn="1"/>
        </p:nvSpPr>
        <p:spPr>
          <a:xfrm>
            <a:off x="762000" y="6474768"/>
            <a:ext cx="5638800" cy="230832"/>
          </a:xfrm>
          <a:prstGeom prst="rect">
            <a:avLst/>
          </a:prstGeom>
          <a:noFill/>
        </p:spPr>
        <p:txBody>
          <a:bodyPr wrap="square" rtlCol="0">
            <a:spAutoFit/>
          </a:bodyPr>
          <a:lstStyle/>
          <a:p>
            <a:r>
              <a:rPr lang="en-US" sz="900"/>
              <a:t>Brown Bag Benefits Briefing	</a:t>
            </a:r>
          </a:p>
        </p:txBody>
      </p:sp>
    </p:spTree>
    <p:extLst>
      <p:ext uri="{BB962C8B-B14F-4D97-AF65-F5344CB8AC3E}">
        <p14:creationId xmlns:p14="http://schemas.microsoft.com/office/powerpoint/2010/main" val="2928505160"/>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p:cSld name="1_Custom Layou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fontAlgn="base">
              <a:spcBef>
                <a:spcPct val="0"/>
              </a:spcBef>
              <a:spcAft>
                <a:spcPct val="0"/>
              </a:spcAft>
              <a:defRPr/>
            </a:pPr>
            <a:fld id="{A485363A-EEB8-4DF6-95E2-450019B31883}" type="slidenum">
              <a:rPr lang="en-US" smtClean="0">
                <a:solidFill>
                  <a:srgbClr val="000000"/>
                </a:solidFill>
              </a:rPr>
              <a:pPr fontAlgn="base">
                <a:spcBef>
                  <a:spcPct val="0"/>
                </a:spcBef>
                <a:spcAft>
                  <a:spcPct val="0"/>
                </a:spcAft>
                <a:defRPr/>
              </a:pPr>
              <a:t>‹#›</a:t>
            </a:fld>
            <a:endParaRPr lang="en-US">
              <a:solidFill>
                <a:srgbClr val="000000"/>
              </a:solidFill>
            </a:endParaRPr>
          </a:p>
        </p:txBody>
      </p:sp>
      <p:sp>
        <p:nvSpPr>
          <p:cNvPr id="7" name="Picture Placeholder 6"/>
          <p:cNvSpPr>
            <a:spLocks noGrp="1"/>
          </p:cNvSpPr>
          <p:nvPr>
            <p:ph type="pic" sz="quarter" idx="13"/>
          </p:nvPr>
        </p:nvSpPr>
        <p:spPr>
          <a:xfrm>
            <a:off x="1676400" y="1981200"/>
            <a:ext cx="5791200" cy="4038600"/>
          </a:xfrm>
        </p:spPr>
        <p:txBody>
          <a:bodyPr/>
          <a:lstStyle>
            <a:lvl1pPr marL="0" indent="0">
              <a:buFontTx/>
              <a:buNone/>
              <a:defRPr/>
            </a:lvl1pPr>
          </a:lstStyle>
          <a:p>
            <a:r>
              <a:rPr lang="en-US"/>
              <a:t>Click icon to add picture</a:t>
            </a:r>
          </a:p>
        </p:txBody>
      </p:sp>
      <p:pic>
        <p:nvPicPr>
          <p:cNvPr id="10" name="Picture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81000" y="6365896"/>
            <a:ext cx="1066800" cy="415904"/>
          </a:xfrm>
          <a:prstGeom prst="rect">
            <a:avLst/>
          </a:prstGeom>
        </p:spPr>
      </p:pic>
    </p:spTree>
    <p:extLst>
      <p:ext uri="{BB962C8B-B14F-4D97-AF65-F5344CB8AC3E}">
        <p14:creationId xmlns:p14="http://schemas.microsoft.com/office/powerpoint/2010/main" val="117773222"/>
      </p:ext>
    </p:extLst>
  </p:cSld>
  <p:clrMapOvr>
    <a:masterClrMapping/>
  </p:clrMapOvr>
  <p:transition/>
  <p:timing/>
  <p:hf hdr="0" ftr="0" dt="0"/>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slideLayout" Target="../slideLayouts/slideLayout15.xml" /><Relationship Id="rId16" Type="http://schemas.openxmlformats.org/officeDocument/2006/relationships/slideLayout" Target="../slideLayouts/slideLayout16.xml" /><Relationship Id="rId17" Type="http://schemas.openxmlformats.org/officeDocument/2006/relationships/image" Target="../media/image1.png" /><Relationship Id="rId18"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Ref idx="1001">
        <a:schemeClr val="bg1"/>
      </p:bgRef>
    </p:bg>
    <p:spTree>
      <p:nvGrpSpPr>
        <p:cNvPr id="1" name=""/>
        <p:cNvGrpSpPr/>
        <p:nvPr/>
      </p:nvGrpSpPr>
      <p:grpSpPr>
        <a:xfrm>
          <a:off x="0" y="0"/>
          <a:ext cx="0" cy="0"/>
        </a:xfrm>
      </p:grpSpPr>
      <p:sp>
        <p:nvSpPr>
          <p:cNvPr id="14" name="Rounded Rectangle 13"/>
          <p:cNvSpPr/>
          <p:nvPr/>
        </p:nvSpPr>
        <p:spPr>
          <a:xfrm>
            <a:off x="228600" y="228600"/>
            <a:ext cx="8695944" cy="2115766"/>
          </a:xfrm>
          <a:prstGeom prst="roundRect">
            <a:avLst>
              <a:gd name="adj" fmla="val 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a:xfrm>
            <a:off x="211665" y="1066800"/>
            <a:ext cx="8723376" cy="1329874"/>
            <a:chOff x="-3905251" y="4294188"/>
            <a:chExt cx="13027839" cy="1892300"/>
          </a:xfrm>
        </p:grpSpPr>
        <p:sp>
          <p:nvSpPr>
            <p:cNvPr id="17" name="Freeform 14"/>
            <p:cNvSpPr/>
            <p:nvPr/>
          </p:nvSpPr>
          <p:spPr bwMode="hidden">
            <a:xfrm>
              <a:off x="4810125" y="4500563"/>
              <a:ext cx="4295775" cy="1016000"/>
            </a:xfrm>
            <a:custGeom>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p:nvPr/>
          </p:nvSpPr>
          <p:spPr bwMode="hidden">
            <a:xfrm>
              <a:off x="-309563" y="4318000"/>
              <a:ext cx="8280401" cy="1209675"/>
            </a:xfrm>
            <a:custGeom>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p:nvPr/>
          </p:nvSpPr>
          <p:spPr bwMode="hidden">
            <a:xfrm>
              <a:off x="3175" y="4335463"/>
              <a:ext cx="8166100" cy="1101725"/>
            </a:xfrm>
            <a:custGeom>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p:nvPr/>
          </p:nvSpPr>
          <p:spPr bwMode="hidden">
            <a:xfrm>
              <a:off x="4156075" y="4316413"/>
              <a:ext cx="4940300" cy="927100"/>
            </a:xfrm>
            <a:custGeom>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p:nvPr/>
          </p:nvSpPr>
          <p:spPr bwMode="hidden">
            <a:xfrm>
              <a:off x="-3905251" y="4294188"/>
              <a:ext cx="13027839" cy="1892300"/>
            </a:xfrm>
            <a:custGeom>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228600"/>
            <a:ext cx="8229600" cy="94815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981200"/>
            <a:ext cx="8229599" cy="4144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Footer Placeholder 4"/>
          <p:cNvSpPr>
            <a:spLocks noGrp="1"/>
          </p:cNvSpPr>
          <p:nvPr>
            <p:ph type="ftr" sz="quarter" idx="3"/>
          </p:nvPr>
        </p:nvSpPr>
        <p:spPr>
          <a:xfrm>
            <a:off x="3657718" y="6477000"/>
            <a:ext cx="3810000" cy="365125"/>
          </a:xfrm>
          <a:prstGeom prst="rect">
            <a:avLst/>
          </a:prstGeom>
        </p:spPr>
        <p:txBody>
          <a:bodyPr vert="horz" lIns="91440" tIns="45720" rIns="91440" bIns="45720" rtlCol="0" anchor="ctr"/>
          <a:lstStyle>
            <a:lvl1pPr algn="ctr">
              <a:defRPr sz="900">
                <a:solidFill>
                  <a:schemeClr val="tx2"/>
                </a:solidFill>
                <a:latin typeface="Calibri" panose="020f0502020204030204" pitchFamily="34" charset="0"/>
              </a:defRPr>
            </a:lvl1pPr>
          </a:lstStyle>
          <a:p>
            <a:endParaRPr lang="en-US"/>
          </a:p>
        </p:txBody>
      </p:sp>
      <p:sp>
        <p:nvSpPr>
          <p:cNvPr id="22" name="Slide Number Placeholder 5"/>
          <p:cNvSpPr>
            <a:spLocks noGrp="1"/>
          </p:cNvSpPr>
          <p:nvPr>
            <p:ph type="sldNum" sz="quarter" idx="4"/>
          </p:nvPr>
        </p:nvSpPr>
        <p:spPr>
          <a:xfrm>
            <a:off x="8410686" y="6492875"/>
            <a:ext cx="580914" cy="365125"/>
          </a:xfrm>
          <a:prstGeom prst="rect">
            <a:avLst/>
          </a:prstGeom>
        </p:spPr>
        <p:txBody>
          <a:bodyPr vert="horz" lIns="91440" tIns="45720" rIns="91440" bIns="45720" rtlCol="0" anchor="ctr"/>
          <a:lstStyle>
            <a:lvl1pPr algn="ctr">
              <a:defRPr sz="1000">
                <a:solidFill>
                  <a:schemeClr val="tx2"/>
                </a:solidFill>
                <a:latin typeface="Calibri" panose="020f0502020204030204" pitchFamily="34" charset="0"/>
              </a:defRPr>
            </a:lvl1pPr>
          </a:lstStyle>
          <a:p>
            <a:pPr fontAlgn="base">
              <a:spcBef>
                <a:spcPct val="0"/>
              </a:spcBef>
              <a:spcAft>
                <a:spcPct val="0"/>
              </a:spcAft>
              <a:defRPr/>
            </a:pPr>
            <a:fld id="{A485363A-EEB8-4DF6-95E2-450019B31883}" type="slidenum">
              <a:rPr lang="en-US" smtClean="0">
                <a:solidFill>
                  <a:srgbClr val="000000"/>
                </a:solidFill>
              </a:rPr>
              <a:pPr fontAlgn="base">
                <a:spcBef>
                  <a:spcPct val="0"/>
                </a:spcBef>
                <a:spcAft>
                  <a:spcPct val="0"/>
                </a:spcAft>
                <a:defRPr/>
              </a:pPr>
              <a:t>‹#›</a:t>
            </a:fld>
            <a:endParaRPr lang="en-US">
              <a:solidFill>
                <a:srgbClr val="000000"/>
              </a:solidFill>
            </a:endParaRPr>
          </a:p>
        </p:txBody>
      </p:sp>
      <p:pic>
        <p:nvPicPr>
          <p:cNvPr id="23" name="Picture 22"/>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545689" y="6457452"/>
            <a:ext cx="796487" cy="400548"/>
          </a:xfrm>
          <a:prstGeom prst="rect">
            <a:avLst/>
          </a:prstGeom>
        </p:spPr>
      </p:pic>
    </p:spTree>
    <p:extLst>
      <p:ext uri="{BB962C8B-B14F-4D97-AF65-F5344CB8AC3E}">
        <p14:creationId xmlns:p14="http://schemas.microsoft.com/office/powerpoint/2010/main" val="3769806444"/>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Lst>
  <p:transition/>
  <p:timing/>
  <p:hf hdr="0" ftr="0" dt="0"/>
  <p:txStyles>
    <p:titleStyle>
      <a:lvl1pPr algn="ctr" defTabSz="914400" rtl="0" eaLnBrk="1" latinLnBrk="0" hangingPunct="1">
        <a:spcBef>
          <a:spcPct val="0"/>
        </a:spcBef>
        <a:buNone/>
        <a:defRPr sz="3200" b="1" kern="1200">
          <a:solidFill>
            <a:srgbClr val="FFFFFF"/>
          </a:solidFill>
          <a:latin typeface="Calibri" panose="020f050202020403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4488" indent="-344488" algn="l" defTabSz="914400" rtl="0" eaLnBrk="1" latinLnBrk="0" hangingPunct="1">
        <a:spcBef>
          <a:spcPct val="20000"/>
        </a:spcBef>
        <a:spcAft>
          <a:spcPts val="1800"/>
        </a:spcAft>
        <a:buClr>
          <a:schemeClr val="accent2"/>
        </a:buClr>
        <a:buSzPct val="90000"/>
        <a:buFont typeface="Wingdings 2" panose="05020102010507070707" pitchFamily="18" charset="2"/>
        <a:buChar char=""/>
        <a:defRPr sz="2400" kern="1200">
          <a:solidFill>
            <a:schemeClr val="tx1"/>
          </a:solidFill>
          <a:latin typeface="Calibri" panose="020f0502020204030204" pitchFamily="34" charset="0"/>
          <a:ea typeface="+mn-ea"/>
          <a:cs typeface="+mn-cs"/>
        </a:defRPr>
      </a:lvl1pPr>
      <a:lvl2pPr marL="687388" indent="-342900" algn="l" defTabSz="914400" rtl="0" eaLnBrk="1" latinLnBrk="0" hangingPunct="1">
        <a:spcBef>
          <a:spcPct val="20000"/>
        </a:spcBef>
        <a:spcAft>
          <a:spcPts val="1800"/>
        </a:spcAft>
        <a:buClr>
          <a:schemeClr val="accent2"/>
        </a:buClr>
        <a:buSzPct val="90000"/>
        <a:buFont typeface="Wingdings 2" panose="05020102010507070707" pitchFamily="18" charset="2"/>
        <a:buChar char=""/>
        <a:defRPr sz="2200" kern="1200">
          <a:solidFill>
            <a:schemeClr val="tx1"/>
          </a:solidFill>
          <a:latin typeface="Calibri" panose="020f0502020204030204" pitchFamily="34" charset="0"/>
          <a:ea typeface="+mn-ea"/>
          <a:cs typeface="+mn-cs"/>
        </a:defRPr>
      </a:lvl2pPr>
      <a:lvl3pPr marL="1033463" indent="-346075" algn="l" defTabSz="914400" rtl="0" eaLnBrk="1" latinLnBrk="0" hangingPunct="1">
        <a:spcBef>
          <a:spcPct val="20000"/>
        </a:spcBef>
        <a:spcAft>
          <a:spcPts val="1800"/>
        </a:spcAft>
        <a:buClr>
          <a:schemeClr val="accent2"/>
        </a:buClr>
        <a:buSzPct val="90000"/>
        <a:buFont typeface="Wingdings 2" panose="05020102010507070707" pitchFamily="18" charset="2"/>
        <a:buChar char=""/>
        <a:defRPr sz="2000" kern="1200">
          <a:solidFill>
            <a:schemeClr val="tx1"/>
          </a:solidFill>
          <a:latin typeface="Calibri" panose="020f0502020204030204" pitchFamily="34" charset="0"/>
          <a:ea typeface="+mn-ea"/>
          <a:cs typeface="+mn-cs"/>
        </a:defRPr>
      </a:lvl3pPr>
      <a:lvl4pPr marL="1376363" indent="-344488" algn="l" defTabSz="914400" rtl="0" eaLnBrk="1" latinLnBrk="0" hangingPunct="1">
        <a:spcBef>
          <a:spcPct val="20000"/>
        </a:spcBef>
        <a:spcAft>
          <a:spcPts val="1800"/>
        </a:spcAft>
        <a:buClr>
          <a:schemeClr val="accent2"/>
        </a:buClr>
        <a:buSzPct val="95000"/>
        <a:buFont typeface="Wingdings 2" panose="05020102010507070707" pitchFamily="18" charset="2"/>
        <a:buChar char=""/>
        <a:defRPr sz="1800" kern="1200">
          <a:solidFill>
            <a:schemeClr val="tx1"/>
          </a:solidFill>
          <a:latin typeface="Calibri" panose="020f0502020204030204" pitchFamily="34" charset="0"/>
          <a:ea typeface="+mn-ea"/>
          <a:cs typeface="+mn-cs"/>
        </a:defRPr>
      </a:lvl4pPr>
      <a:lvl5pPr marL="1711325" indent="-334963" algn="l" defTabSz="914400" rtl="0" eaLnBrk="1" latinLnBrk="0" hangingPunct="1">
        <a:spcBef>
          <a:spcPct val="20000"/>
        </a:spcBef>
        <a:spcAft>
          <a:spcPts val="1800"/>
        </a:spcAft>
        <a:buClr>
          <a:schemeClr val="accent2"/>
        </a:buClr>
        <a:buSzPct val="95000"/>
        <a:buFont typeface="Wingdings 2" panose="05020102010507070707" pitchFamily="18" charset="2"/>
        <a:buChar char=""/>
        <a:defRPr sz="1600" kern="1200">
          <a:solidFill>
            <a:schemeClr val="tx1"/>
          </a:solidFill>
          <a:latin typeface="Calibri" panose="020f0502020204030204" pitchFamily="34" charset="0"/>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0.xml" /><Relationship Id="rId3" Type="http://schemas.openxmlformats.org/officeDocument/2006/relationships/image" Target="../media/image7.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1.xml" /><Relationship Id="rId3" Type="http://schemas.openxmlformats.org/officeDocument/2006/relationships/image" Target="../media/image8.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3.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4.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5.xml" /><Relationship Id="rId3" Type="http://schemas.openxmlformats.org/officeDocument/2006/relationships/image" Target="../media/image9.pn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6.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7.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8.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9.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0.xml" /><Relationship Id="rId3" Type="http://schemas.openxmlformats.org/officeDocument/2006/relationships/image" Target="../media/image10.jpe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1.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2.xml" /><Relationship Id="rId3" Type="http://schemas.microsoft.com/office/2007/relationships/diagramDrawing" Target="../diagrams/drawing1.xml" /><Relationship Id="rId4" Type="http://schemas.openxmlformats.org/officeDocument/2006/relationships/diagramData" Target="../diagrams/data1.xml" /><Relationship Id="rId5" Type="http://schemas.openxmlformats.org/officeDocument/2006/relationships/diagramLayout" Target="../diagrams/layout1.xml" /><Relationship Id="rId6" Type="http://schemas.openxmlformats.org/officeDocument/2006/relationships/diagramQuickStyle" Target="../diagrams/quickStyle1.xml" /><Relationship Id="rId7" Type="http://schemas.openxmlformats.org/officeDocument/2006/relationships/diagramColors" Target="../diagrams/colors1.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3.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4.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5.xml" /><Relationship Id="rId3" Type="http://schemas.openxmlformats.org/officeDocument/2006/relationships/image" Target="../media/image11.pn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6.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7.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8.xml" /><Relationship Id="rId3" Type="http://schemas.openxmlformats.org/officeDocument/2006/relationships/image" Target="../media/image12.jpeg"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9.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xml" /><Relationship Id="rId3" Type="http://schemas.openxmlformats.org/officeDocument/2006/relationships/image" Target="../media/image6.jpeg"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0.xml"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1.xml"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32.xml"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3.xml"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4.xml" /><Relationship Id="rId3" Type="http://schemas.openxmlformats.org/officeDocument/2006/relationships/hyperlink" Target="https://nj.gov/treasury/njhealthinsurancemandate/employers.shtml" TargetMode="External"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5.xml" /><Relationship Id="rId3" Type="http://schemas.openxmlformats.org/officeDocument/2006/relationships/hyperlink" Target="https://otr.cfo.dc.gov/sites/default/files/dc/sites/otr/publication/attachments/FAQ%20reporting%20SRP%20(8.6.19).pdf" TargetMode="External"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6.xml" /><Relationship Id="rId3" Type="http://schemas.openxmlformats.org/officeDocument/2006/relationships/hyperlink" Target="https://www.mass.gov/files/documents/2018/10/24/health-insurance-responsibility-disclosure-FAQ.pdf" TargetMode="External"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7.xml"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8.xml" /><Relationship Id="rId3" Type="http://schemas.openxmlformats.org/officeDocument/2006/relationships/image" Target="../media/image13.jpeg"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9.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4.xml" /></Relationships>
</file>

<file path=ppt/slides/_rels/slide4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0.xml" /><Relationship Id="rId3" Type="http://schemas.microsoft.com/office/2007/relationships/diagramDrawing" Target="../diagrams/drawing2.xml" /><Relationship Id="rId4" Type="http://schemas.openxmlformats.org/officeDocument/2006/relationships/diagramData" Target="../diagrams/data2.xml" /><Relationship Id="rId5" Type="http://schemas.openxmlformats.org/officeDocument/2006/relationships/diagramLayout" Target="../diagrams/layout2.xml" /><Relationship Id="rId6" Type="http://schemas.openxmlformats.org/officeDocument/2006/relationships/diagramQuickStyle" Target="../diagrams/quickStyle2.xml" /><Relationship Id="rId7" Type="http://schemas.openxmlformats.org/officeDocument/2006/relationships/diagramColors" Target="../diagrams/colors2.xml" /></Relationships>
</file>

<file path=ppt/slides/_rels/slide41.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notesSlide" Target="../notesSlides/notesSlide41.xml" /></Relationships>
</file>

<file path=ppt/slides/_rels/slide4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2.xml" /></Relationships>
</file>

<file path=ppt/slides/_rels/slide4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43.xml" /><Relationship Id="rId3" Type="http://schemas.microsoft.com/office/2007/relationships/diagramDrawing" Target="../diagrams/drawing3.xml" /><Relationship Id="rId4" Type="http://schemas.openxmlformats.org/officeDocument/2006/relationships/diagramData" Target="../diagrams/data3.xml" /><Relationship Id="rId5" Type="http://schemas.openxmlformats.org/officeDocument/2006/relationships/diagramLayout" Target="../diagrams/layout3.xml" /><Relationship Id="rId6" Type="http://schemas.openxmlformats.org/officeDocument/2006/relationships/diagramQuickStyle" Target="../diagrams/quickStyle3.xml" /><Relationship Id="rId7" Type="http://schemas.openxmlformats.org/officeDocument/2006/relationships/diagramColors" Target="../diagrams/colors3.xml" /></Relationships>
</file>

<file path=ppt/slides/_rels/slide4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44.xml" /><Relationship Id="rId3" Type="http://schemas.microsoft.com/office/2007/relationships/diagramDrawing" Target="../diagrams/drawing4.xml" /><Relationship Id="rId4" Type="http://schemas.openxmlformats.org/officeDocument/2006/relationships/diagramData" Target="../diagrams/data4.xml" /><Relationship Id="rId5" Type="http://schemas.openxmlformats.org/officeDocument/2006/relationships/diagramLayout" Target="../diagrams/layout4.xml" /><Relationship Id="rId6" Type="http://schemas.openxmlformats.org/officeDocument/2006/relationships/diagramQuickStyle" Target="../diagrams/quickStyle4.xml" /><Relationship Id="rId7" Type="http://schemas.openxmlformats.org/officeDocument/2006/relationships/diagramColors" Target="../diagrams/colors4.xml" /></Relationships>
</file>

<file path=ppt/slides/_rels/slide4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45.xml" /><Relationship Id="rId3" Type="http://schemas.openxmlformats.org/officeDocument/2006/relationships/image" Target="../media/image14.emf" /></Relationships>
</file>

<file path=ppt/slides/_rels/slide46.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46.xml" /><Relationship Id="rId3" Type="http://schemas.microsoft.com/office/2007/relationships/diagramDrawing" Target="../diagrams/drawing5.xml" /><Relationship Id="rId4" Type="http://schemas.openxmlformats.org/officeDocument/2006/relationships/diagramData" Target="../diagrams/data5.xml" /><Relationship Id="rId5" Type="http://schemas.openxmlformats.org/officeDocument/2006/relationships/diagramLayout" Target="../diagrams/layout5.xml" /><Relationship Id="rId6" Type="http://schemas.openxmlformats.org/officeDocument/2006/relationships/diagramQuickStyle" Target="../diagrams/quickStyle5.xml" /><Relationship Id="rId7" Type="http://schemas.openxmlformats.org/officeDocument/2006/relationships/diagramColors" Target="../diagrams/colors5.xml" /></Relationships>
</file>

<file path=ppt/slides/_rels/slide47.xml.rels>&#65279;<?xml version="1.0" encoding="utf-8" standalone="yes"?><Relationships xmlns="http://schemas.openxmlformats.org/package/2006/relationships"><Relationship Id="rId1" Type="http://schemas.openxmlformats.org/officeDocument/2006/relationships/slideLayout" Target="../slideLayouts/slideLayout10.xml" /><Relationship Id="rId2" Type="http://schemas.openxmlformats.org/officeDocument/2006/relationships/notesSlide" Target="../notesSlides/notesSlide47.xml" /><Relationship Id="rId3" Type="http://schemas.openxmlformats.org/officeDocument/2006/relationships/image" Target="../media/image15.jpeg" /></Relationships>
</file>

<file path=ppt/slides/_rels/slide48.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48.xml" /><Relationship Id="rId3" Type="http://schemas.microsoft.com/office/2007/relationships/diagramDrawing" Target="../diagrams/drawing6.xml" /><Relationship Id="rId4" Type="http://schemas.openxmlformats.org/officeDocument/2006/relationships/diagramData" Target="../diagrams/data6.xml" /><Relationship Id="rId5" Type="http://schemas.openxmlformats.org/officeDocument/2006/relationships/diagramLayout" Target="../diagrams/layout6.xml" /><Relationship Id="rId6" Type="http://schemas.openxmlformats.org/officeDocument/2006/relationships/diagramQuickStyle" Target="../diagrams/quickStyle6.xml" /><Relationship Id="rId7" Type="http://schemas.openxmlformats.org/officeDocument/2006/relationships/diagramColors" Target="../diagrams/colors6.xml" /></Relationships>
</file>

<file path=ppt/slides/_rels/slide49.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49.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5.xml" /></Relationships>
</file>

<file path=ppt/slides/_rels/slide50.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50.xml" /><Relationship Id="rId3" Type="http://schemas.openxmlformats.org/officeDocument/2006/relationships/chart" Target="../charts/chart1.xml" /></Relationships>
</file>

<file path=ppt/slides/_rels/slide5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51.xml" /></Relationships>
</file>

<file path=ppt/slides/_rels/slide5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52.xml" /><Relationship Id="rId3" Type="http://schemas.openxmlformats.org/officeDocument/2006/relationships/image" Target="../media/image16.jpeg" /></Relationships>
</file>

<file path=ppt/slides/_rels/slide5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53.xml" /><Relationship Id="rId3" Type="http://schemas.openxmlformats.org/officeDocument/2006/relationships/image" Target="../media/image17.jpeg" /></Relationships>
</file>

<file path=ppt/slides/_rels/slide54.xml.rels>&#65279;<?xml version="1.0" encoding="utf-8" standalone="yes"?><Relationships xmlns="http://schemas.openxmlformats.org/package/2006/relationships"><Relationship Id="rId1" Type="http://schemas.openxmlformats.org/officeDocument/2006/relationships/slideLayout" Target="../slideLayouts/slideLayout10.xml" /><Relationship Id="rId2" Type="http://schemas.openxmlformats.org/officeDocument/2006/relationships/notesSlide" Target="../notesSlides/notesSlide54.xml" /><Relationship Id="rId3" Type="http://schemas.openxmlformats.org/officeDocument/2006/relationships/image" Target="../media/image18.jpeg" /></Relationships>
</file>

<file path=ppt/slides/_rels/slide5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55.xml" /><Relationship Id="rId3" Type="http://schemas.openxmlformats.org/officeDocument/2006/relationships/image" Target="../media/image19.jpeg" /></Relationships>
</file>

<file path=ppt/slides/_rels/slide56.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56.xml" /></Relationships>
</file>

<file path=ppt/slides/_rels/slide5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57.xml" /><Relationship Id="rId3" Type="http://schemas.microsoft.com/office/2007/relationships/diagramDrawing" Target="../diagrams/drawing7.xml" /><Relationship Id="rId4" Type="http://schemas.openxmlformats.org/officeDocument/2006/relationships/diagramData" Target="../diagrams/data7.xml" /><Relationship Id="rId5" Type="http://schemas.openxmlformats.org/officeDocument/2006/relationships/diagramLayout" Target="../diagrams/layout7.xml" /><Relationship Id="rId6" Type="http://schemas.openxmlformats.org/officeDocument/2006/relationships/diagramQuickStyle" Target="../diagrams/quickStyle7.xml" /><Relationship Id="rId7" Type="http://schemas.openxmlformats.org/officeDocument/2006/relationships/diagramColors" Target="../diagrams/colors7.xml" /></Relationships>
</file>

<file path=ppt/slides/_rels/slide58.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58.xml" /><Relationship Id="rId3" Type="http://schemas.openxmlformats.org/officeDocument/2006/relationships/image" Target="../media/image20.png" /><Relationship Id="rId4" Type="http://schemas.openxmlformats.org/officeDocument/2006/relationships/image" Target="../media/image21.png" /><Relationship Id="rId5" Type="http://schemas.openxmlformats.org/officeDocument/2006/relationships/image" Target="../media/image22.png" /><Relationship Id="rId6" Type="http://schemas.openxmlformats.org/officeDocument/2006/relationships/image" Target="../media/image23.png" /></Relationships>
</file>

<file path=ppt/slides/_rels/slide59.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59.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6.xml" /></Relationships>
</file>

<file path=ppt/slides/_rels/slide60.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60.xml" /></Relationships>
</file>

<file path=ppt/slides/_rels/slide6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61.xml" /><Relationship Id="rId3" Type="http://schemas.openxmlformats.org/officeDocument/2006/relationships/image" Target="../media/image24.emf" /></Relationships>
</file>

<file path=ppt/slides/_rels/slide6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62.xml" /></Relationships>
</file>

<file path=ppt/slides/_rels/slide63.xml.rels>&#65279;<?xml version="1.0" encoding="utf-8" standalone="yes"?><Relationships xmlns="http://schemas.openxmlformats.org/package/2006/relationships"><Relationship Id="rId1" Type="http://schemas.openxmlformats.org/officeDocument/2006/relationships/slideLayout" Target="../slideLayouts/slideLayout10.xml" /><Relationship Id="rId2" Type="http://schemas.openxmlformats.org/officeDocument/2006/relationships/notesSlide" Target="../notesSlides/notesSlide63.xml" /><Relationship Id="rId3" Type="http://schemas.openxmlformats.org/officeDocument/2006/relationships/image" Target="../media/image25.jpeg" /></Relationships>
</file>

<file path=ppt/slides/_rels/slide6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64.xml" /></Relationships>
</file>

<file path=ppt/slides/_rels/slide6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65.xml" /><Relationship Id="rId3" Type="http://schemas.microsoft.com/office/2007/relationships/diagramDrawing" Target="../diagrams/drawing8.xml" /><Relationship Id="rId4" Type="http://schemas.openxmlformats.org/officeDocument/2006/relationships/diagramData" Target="../diagrams/data8.xml" /><Relationship Id="rId5" Type="http://schemas.openxmlformats.org/officeDocument/2006/relationships/diagramLayout" Target="../diagrams/layout8.xml" /><Relationship Id="rId6" Type="http://schemas.openxmlformats.org/officeDocument/2006/relationships/diagramQuickStyle" Target="../diagrams/quickStyle8.xml" /><Relationship Id="rId7" Type="http://schemas.openxmlformats.org/officeDocument/2006/relationships/diagramColors" Target="../diagrams/colors8.xml" /></Relationships>
</file>

<file path=ppt/slides/_rels/slide66.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66.xml" /></Relationships>
</file>

<file path=ppt/slides/_rels/slide6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67.xml" /><Relationship Id="rId3" Type="http://schemas.openxmlformats.org/officeDocument/2006/relationships/image" Target="../media/image26.jpeg" /></Relationships>
</file>

<file path=ppt/slides/_rels/slide68.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68.xml" /></Relationships>
</file>

<file path=ppt/slides/_rels/slide69.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69.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7.xml" /></Relationships>
</file>

<file path=ppt/slides/_rels/slide70.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70.xml" /><Relationship Id="rId3" Type="http://schemas.openxmlformats.org/officeDocument/2006/relationships/image" Target="../media/image27.jpeg" /></Relationships>
</file>

<file path=ppt/slides/_rels/slide7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71.xml" /><Relationship Id="rId3" Type="http://schemas.microsoft.com/office/2007/relationships/diagramDrawing" Target="../diagrams/drawing9.xml" /><Relationship Id="rId4" Type="http://schemas.openxmlformats.org/officeDocument/2006/relationships/diagramData" Target="../diagrams/data9.xml" /><Relationship Id="rId5" Type="http://schemas.openxmlformats.org/officeDocument/2006/relationships/diagramLayout" Target="../diagrams/layout9.xml" /><Relationship Id="rId6" Type="http://schemas.openxmlformats.org/officeDocument/2006/relationships/diagramQuickStyle" Target="../diagrams/quickStyle9.xml" /><Relationship Id="rId7" Type="http://schemas.openxmlformats.org/officeDocument/2006/relationships/diagramColors" Target="../diagrams/colors9.xml" /><Relationship Id="rId8" Type="http://schemas.openxmlformats.org/officeDocument/2006/relationships/image" Target="../media/image28.png" /></Relationships>
</file>

<file path=ppt/slides/_rels/slide7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2.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8.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9.xml" /></Relationships>
</file>

<file path=ppt/slides/slide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 name="Title 3"/>
          <p:cNvSpPr>
            <a:spLocks noGrp="1"/>
          </p:cNvSpPr>
          <p:nvPr>
            <p:ph type="ctrTitle"/>
          </p:nvPr>
        </p:nvSpPr>
        <p:spPr>
          <a:xfrm>
            <a:off x="457200" y="823493"/>
            <a:ext cx="8229600" cy="1322908"/>
          </a:xfrm>
        </p:spPr>
        <p:txBody>
          <a:bodyPr>
            <a:normAutofit fontScale="90000"/>
          </a:bodyPr>
          <a:lstStyle/>
          <a:p>
            <a:r>
              <a:rPr lang="en-US"/>
              <a:t>Keeping it Legal: </a:t>
            </a:r>
            <a:br>
              <a:rPr lang="en-US"/>
            </a:br>
            <a:r>
              <a:rPr lang="en-US"/>
              <a:t>The GCCBA Year-End Legal Update</a:t>
            </a:r>
          </a:p>
        </p:txBody>
      </p:sp>
      <p:sp>
        <p:nvSpPr>
          <p:cNvPr id="5" name="Subtitle 4"/>
          <p:cNvSpPr>
            <a:spLocks noGrp="1"/>
          </p:cNvSpPr>
          <p:nvPr>
            <p:ph type="subTitle" idx="1"/>
          </p:nvPr>
        </p:nvSpPr>
        <p:spPr>
          <a:xfrm>
            <a:off x="457200" y="2347493"/>
            <a:ext cx="8229600" cy="471907"/>
          </a:xfrm>
        </p:spPr>
        <p:txBody>
          <a:bodyPr>
            <a:normAutofit fontScale="92500" lnSpcReduction="20000"/>
          </a:bodyPr>
          <a:lstStyle/>
          <a:p>
            <a:pPr>
              <a:spcAft>
                <a:spcPct val="0"/>
              </a:spcAft>
            </a:pPr>
            <a:r>
              <a:rPr lang="en-US"/>
              <a:t>November 12, 2019 </a:t>
            </a:r>
          </a:p>
        </p:txBody>
      </p:sp>
      <p:sp>
        <p:nvSpPr>
          <p:cNvPr id="2" name="Text Placeholder 1">
            <a:extLst>
              <a:ext uri="{FF2B5EF4-FFF2-40B4-BE49-F238E27FC236}">
                <a16:creationId xmlns="" xmlns:a16="http://schemas.microsoft.com/office/drawing/2014/main" id="{B2874A0A-FEBB-45CB-833C-83DBD8CB0F24}"/>
              </a:ext>
            </a:extLst>
          </p:cNvPr>
          <p:cNvSpPr>
            <a:spLocks noGrp="1"/>
          </p:cNvSpPr>
          <p:nvPr>
            <p:ph type="body" sz="quarter" idx="13"/>
          </p:nvPr>
        </p:nvSpPr>
        <p:spPr>
          <a:xfrm>
            <a:off x="2095500" y="3200400"/>
            <a:ext cx="4953000" cy="1371600"/>
          </a:xfrm>
        </p:spPr>
        <p:txBody>
          <a:bodyPr/>
          <a:lstStyle/>
          <a:p>
            <a:r>
              <a:rPr lang="en-US"/>
              <a:t>Heather Muzumdar and Kim Wilcoxon</a:t>
            </a:r>
          </a:p>
          <a:p>
            <a:endParaRPr lang="en-US"/>
          </a:p>
        </p:txBody>
      </p:sp>
    </p:spTree>
    <p:extLst>
      <p:ext uri="{BB962C8B-B14F-4D97-AF65-F5344CB8AC3E}">
        <p14:creationId xmlns:p14="http://schemas.microsoft.com/office/powerpoint/2010/main" val="4058378113"/>
      </p:ext>
    </p:extLst>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 xmlns:a16="http://schemas.microsoft.com/office/drawing/2014/main" id="{475063BC-A566-42DB-9108-1B4DEC484764}"/>
              </a:ext>
            </a:extLst>
          </p:cNvPr>
          <p:cNvSpPr>
            <a:spLocks noGrp="1"/>
          </p:cNvSpPr>
          <p:nvPr>
            <p:ph type="title"/>
          </p:nvPr>
        </p:nvSpPr>
        <p:spPr/>
        <p:txBody>
          <a:bodyPr>
            <a:normAutofit fontScale="90000"/>
          </a:bodyPr>
          <a:lstStyle/>
          <a:p>
            <a:r>
              <a:rPr lang="en-US"/>
              <a:t>Proposed DOL Regulations on Electronic Disclosures</a:t>
            </a:r>
          </a:p>
        </p:txBody>
      </p:sp>
      <p:sp>
        <p:nvSpPr>
          <p:cNvPr id="3" name="Slide Number Placeholder 2">
            <a:extLst>
              <a:ext uri="{FF2B5EF4-FFF2-40B4-BE49-F238E27FC236}">
                <a16:creationId xmlns="" xmlns:a16="http://schemas.microsoft.com/office/drawing/2014/main" id="{1641F221-7498-4C71-BF24-E44FDDFC1874}"/>
              </a:ext>
            </a:extLst>
          </p:cNvPr>
          <p:cNvSpPr>
            <a:spLocks noGrp="1"/>
          </p:cNvSpPr>
          <p:nvPr>
            <p:ph type="sldNum" sz="quarter" idx="4"/>
          </p:nvPr>
        </p:nvSpPr>
        <p:spPr/>
        <p:txBody>
          <a:bodyPr/>
          <a:lstStyle/>
          <a:p>
            <a:pPr>
              <a:defRPr/>
            </a:pPr>
            <a:fld id="{2F2E7587-817E-49FD-ADB5-5F7A90BCCD81}" type="slidenum">
              <a:rPr lang="en-US" smtClean="0">
                <a:solidFill>
                  <a:srgbClr val="000000"/>
                </a:solidFill>
              </a:rPr>
              <a:pPr>
                <a:defRPr/>
              </a:pPr>
              <a:t>10</a:t>
            </a:fld>
            <a:endParaRPr lang="en-US">
              <a:solidFill>
                <a:srgbClr val="000000"/>
              </a:solidFill>
            </a:endParaRPr>
          </a:p>
        </p:txBody>
      </p:sp>
      <p:pic>
        <p:nvPicPr>
          <p:cNvPr id="5" name="Picture 4">
            <a:extLst>
              <a:ext uri="{FF2B5EF4-FFF2-40B4-BE49-F238E27FC236}">
                <a16:creationId xmlns="" xmlns:a16="http://schemas.microsoft.com/office/drawing/2014/main" id="{93C883D0-E5EB-4879-9643-93B866A382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2057400"/>
            <a:ext cx="5762752" cy="4114800"/>
          </a:xfrm>
          <a:prstGeom prst="rect">
            <a:avLst/>
          </a:prstGeom>
          <a:ln>
            <a:solidFill>
              <a:schemeClr val="tx1"/>
            </a:solidFill>
          </a:ln>
        </p:spPr>
      </p:pic>
    </p:spTree>
    <p:extLst>
      <p:ext uri="{BB962C8B-B14F-4D97-AF65-F5344CB8AC3E}">
        <p14:creationId xmlns:p14="http://schemas.microsoft.com/office/powerpoint/2010/main" val="2263127151"/>
      </p:ext>
    </p:extLst>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6626" name="Title 1"/>
          <p:cNvSpPr>
            <a:spLocks noGrp="1"/>
          </p:cNvSpPr>
          <p:nvPr>
            <p:ph type="title"/>
          </p:nvPr>
        </p:nvSpPr>
        <p:spPr/>
        <p:txBody>
          <a:bodyPr/>
          <a:lstStyle/>
          <a:p>
            <a:r>
              <a:rPr lang="en-US"/>
              <a:t>General Rule</a:t>
            </a:r>
          </a:p>
        </p:txBody>
      </p:sp>
      <p:sp>
        <p:nvSpPr>
          <p:cNvPr id="26627" name="Content Placeholder 2"/>
          <p:cNvSpPr>
            <a:spLocks noGrp="1"/>
          </p:cNvSpPr>
          <p:nvPr>
            <p:ph idx="4294967295"/>
          </p:nvPr>
        </p:nvSpPr>
        <p:spPr>
          <a:xfrm>
            <a:off x="528637" y="1768475"/>
            <a:ext cx="4881563" cy="4479925"/>
          </a:xfrm>
        </p:spPr>
        <p:txBody>
          <a:bodyPr>
            <a:normAutofit fontScale="92500"/>
          </a:bodyPr>
          <a:lstStyle/>
          <a:p>
            <a:r>
              <a:rPr lang="en-US"/>
              <a:t>ERISA-required materials must be distributed using measures reasonably calculated to ensure actual receipt of the material </a:t>
            </a:r>
          </a:p>
          <a:p>
            <a:pPr lvl="1"/>
            <a:r>
              <a:rPr lang="en-US"/>
              <a:t>Can send materials first-class mail to the employee’s home</a:t>
            </a:r>
          </a:p>
          <a:p>
            <a:pPr lvl="1"/>
            <a:r>
              <a:rPr lang="en-US"/>
              <a:t>Can hand deliver the materials to the employee at work</a:t>
            </a:r>
          </a:p>
          <a:p>
            <a:pPr lvl="1"/>
            <a:r>
              <a:rPr lang="en-US" u="sng"/>
              <a:t>Cannot </a:t>
            </a:r>
            <a:r>
              <a:rPr lang="en-US"/>
              <a:t>simply place the materials in a central location (like a break room)</a:t>
            </a:r>
          </a:p>
          <a:p>
            <a:endParaRPr lang="en-US"/>
          </a:p>
        </p:txBody>
      </p:sp>
      <p:pic>
        <p:nvPicPr>
          <p:cNvPr id="26628" name="Picture 2" descr="C:\Users\wilcoxkd\AppData\Local\Microsoft\Windows\Temporary Internet Files\Content.IE5\STDLCC86\MP900430536[1].jp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829300" y="2057400"/>
            <a:ext cx="2905125"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3">
            <a:extLst>
              <a:ext uri="{FF2B5EF4-FFF2-40B4-BE49-F238E27FC236}">
                <a16:creationId xmlns="" xmlns:a16="http://schemas.microsoft.com/office/drawing/2014/main" id="{02EA9F8C-403A-44E3-8D72-7227E6C0B723}"/>
              </a:ext>
            </a:extLst>
          </p:cNvPr>
          <p:cNvSpPr>
            <a:spLocks noGrp="1"/>
          </p:cNvSpPr>
          <p:nvPr>
            <p:ph type="sldNum" sz="quarter" idx="4"/>
          </p:nvPr>
        </p:nvSpPr>
        <p:spPr>
          <a:xfrm>
            <a:off x="8410686" y="6492874"/>
            <a:ext cx="580914" cy="365125"/>
          </a:xfrm>
        </p:spPr>
        <p:txBody>
          <a:bodyPr/>
          <a:lstStyle/>
          <a:p>
            <a:fld id="{2F2E7587-817E-49FD-ADB5-5F7A90BCCD81}" type="slidenum">
              <a:rPr lang="en-US" smtClean="0"/>
              <a:t>11</a:t>
            </a:fld>
            <a:endParaRPr lang="en-US"/>
          </a:p>
        </p:txBody>
      </p:sp>
    </p:spTree>
    <p:extLst>
      <p:ext uri="{BB962C8B-B14F-4D97-AF65-F5344CB8AC3E}">
        <p14:creationId xmlns:p14="http://schemas.microsoft.com/office/powerpoint/2010/main" val="240970149"/>
      </p:ext>
    </p:extLst>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7650" name="Title 1"/>
          <p:cNvSpPr>
            <a:spLocks noGrp="1"/>
          </p:cNvSpPr>
          <p:nvPr>
            <p:ph type="title"/>
          </p:nvPr>
        </p:nvSpPr>
        <p:spPr/>
        <p:txBody>
          <a:bodyPr/>
          <a:lstStyle/>
          <a:p>
            <a:r>
              <a:rPr lang="en-US"/>
              <a:t>Current DOL Safe Harbors</a:t>
            </a:r>
          </a:p>
        </p:txBody>
      </p:sp>
      <p:sp>
        <p:nvSpPr>
          <p:cNvPr id="27651" name="Content Placeholder 2"/>
          <p:cNvSpPr>
            <a:spLocks noGrp="1"/>
          </p:cNvSpPr>
          <p:nvPr>
            <p:ph idx="4294967295"/>
          </p:nvPr>
        </p:nvSpPr>
        <p:spPr>
          <a:xfrm>
            <a:off x="457200" y="1981200"/>
            <a:ext cx="8229600" cy="4144963"/>
          </a:xfrm>
        </p:spPr>
        <p:txBody>
          <a:bodyPr/>
          <a:lstStyle/>
          <a:p>
            <a:r>
              <a:rPr lang="en-US"/>
              <a:t>Participant consents to electronic disclosure</a:t>
            </a:r>
          </a:p>
          <a:p>
            <a:pPr lvl="1"/>
            <a:r>
              <a:rPr lang="en-US"/>
              <a:t>Consent must satisfy certain rules</a:t>
            </a:r>
          </a:p>
        </p:txBody>
      </p:sp>
      <p:sp>
        <p:nvSpPr>
          <p:cNvPr id="4" name="Slide Number Placeholder 3">
            <a:extLst>
              <a:ext uri="{FF2B5EF4-FFF2-40B4-BE49-F238E27FC236}">
                <a16:creationId xmlns="" xmlns:a16="http://schemas.microsoft.com/office/drawing/2014/main" id="{877AB23F-DBD9-494D-B655-D9D71181ACCC}"/>
              </a:ext>
            </a:extLst>
          </p:cNvPr>
          <p:cNvSpPr>
            <a:spLocks noGrp="1"/>
          </p:cNvSpPr>
          <p:nvPr>
            <p:ph type="sldNum" sz="quarter" idx="4"/>
          </p:nvPr>
        </p:nvSpPr>
        <p:spPr>
          <a:xfrm>
            <a:off x="8410686" y="6492874"/>
            <a:ext cx="580914" cy="365125"/>
          </a:xfrm>
        </p:spPr>
        <p:txBody>
          <a:bodyPr/>
          <a:lstStyle/>
          <a:p>
            <a:fld id="{2F2E7587-817E-49FD-ADB5-5F7A90BCCD81}" type="slidenum">
              <a:rPr lang="en-US" smtClean="0"/>
              <a:t>12</a:t>
            </a:fld>
            <a:endParaRPr lang="en-US"/>
          </a:p>
        </p:txBody>
      </p:sp>
    </p:spTree>
    <p:extLst>
      <p:ext uri="{BB962C8B-B14F-4D97-AF65-F5344CB8AC3E}">
        <p14:creationId xmlns:p14="http://schemas.microsoft.com/office/powerpoint/2010/main" val="15587363"/>
      </p:ext>
    </p:extLst>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8674" name="Title 1"/>
          <p:cNvSpPr>
            <a:spLocks noGrp="1"/>
          </p:cNvSpPr>
          <p:nvPr>
            <p:ph type="title"/>
          </p:nvPr>
        </p:nvSpPr>
        <p:spPr/>
        <p:txBody>
          <a:bodyPr/>
          <a:lstStyle/>
          <a:p>
            <a:r>
              <a:rPr lang="en-US"/>
              <a:t>Method of Distribution</a:t>
            </a:r>
          </a:p>
        </p:txBody>
      </p:sp>
      <p:sp>
        <p:nvSpPr>
          <p:cNvPr id="3" name="Content Placeholder 2"/>
          <p:cNvSpPr>
            <a:spLocks noGrp="1"/>
          </p:cNvSpPr>
          <p:nvPr>
            <p:ph idx="4294967295"/>
          </p:nvPr>
        </p:nvSpPr>
        <p:spPr>
          <a:xfrm>
            <a:off x="479425" y="1952625"/>
            <a:ext cx="8131175" cy="4067175"/>
          </a:xfrm>
        </p:spPr>
        <p:txBody>
          <a:bodyPr>
            <a:normAutofit fontScale="85000" lnSpcReduction="20000"/>
          </a:bodyPr>
          <a:lstStyle/>
          <a:p>
            <a:r>
              <a:rPr lang="en-US"/>
              <a:t>Participant does not consent and:</a:t>
            </a:r>
          </a:p>
          <a:p>
            <a:pPr lvl="1"/>
            <a:r>
              <a:rPr lang="en-US"/>
              <a:t>Participant is able to effectively access the electronic documents in any location where he/she is reasonably expected to perform duties; and</a:t>
            </a:r>
          </a:p>
          <a:p>
            <a:pPr lvl="1">
              <a:lnSpc>
                <a:spcPct val="80000"/>
              </a:lnSpc>
            </a:pPr>
            <a:r>
              <a:rPr lang="en-US"/>
              <a:t>Participant has access to the electronic system as an integral part of his/her job duties</a:t>
            </a:r>
          </a:p>
          <a:p>
            <a:pPr lvl="1">
              <a:defRPr/>
            </a:pPr>
            <a:r>
              <a:rPr lang="en-US"/>
              <a:t>Electronic distribution must result in actual receipt</a:t>
            </a:r>
          </a:p>
          <a:p>
            <a:pPr lvl="1">
              <a:defRPr/>
            </a:pPr>
            <a:r>
              <a:rPr lang="en-US"/>
              <a:t>Electronic notice must satisfy the otherwise-applicable style, format and content requirements </a:t>
            </a:r>
          </a:p>
          <a:p>
            <a:pPr lvl="1">
              <a:defRPr/>
            </a:pPr>
            <a:r>
              <a:rPr lang="en-US"/>
              <a:t>Notice must be provided that informs the recipient of the significance of the document and of the right to request and obtain a paper version of such document</a:t>
            </a:r>
          </a:p>
        </p:txBody>
      </p:sp>
      <p:sp>
        <p:nvSpPr>
          <p:cNvPr id="4" name="Slide Number Placeholder 3">
            <a:extLst>
              <a:ext uri="{FF2B5EF4-FFF2-40B4-BE49-F238E27FC236}">
                <a16:creationId xmlns="" xmlns:a16="http://schemas.microsoft.com/office/drawing/2014/main" id="{0FB78193-CA8E-4C7E-BCA5-8929C6AC27E5}"/>
              </a:ext>
            </a:extLst>
          </p:cNvPr>
          <p:cNvSpPr>
            <a:spLocks noGrp="1"/>
          </p:cNvSpPr>
          <p:nvPr>
            <p:ph type="sldNum" sz="quarter" idx="4"/>
          </p:nvPr>
        </p:nvSpPr>
        <p:spPr>
          <a:xfrm>
            <a:off x="8410686" y="6492874"/>
            <a:ext cx="580914" cy="365125"/>
          </a:xfrm>
        </p:spPr>
        <p:txBody>
          <a:bodyPr/>
          <a:lstStyle/>
          <a:p>
            <a:fld id="{2F2E7587-817E-49FD-ADB5-5F7A90BCCD81}" type="slidenum">
              <a:rPr lang="en-US" smtClean="0"/>
              <a:t>13</a:t>
            </a:fld>
            <a:endParaRPr lang="en-US"/>
          </a:p>
        </p:txBody>
      </p:sp>
    </p:spTree>
    <p:extLst>
      <p:ext uri="{BB962C8B-B14F-4D97-AF65-F5344CB8AC3E}">
        <p14:creationId xmlns:p14="http://schemas.microsoft.com/office/powerpoint/2010/main" val="3883378061"/>
      </p:ext>
    </p:extLst>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 xmlns:a16="http://schemas.microsoft.com/office/drawing/2014/main" id="{2B89E061-93DD-4469-BBD1-DC0A0E88CADA}"/>
              </a:ext>
            </a:extLst>
          </p:cNvPr>
          <p:cNvSpPr>
            <a:spLocks noGrp="1"/>
          </p:cNvSpPr>
          <p:nvPr>
            <p:ph type="title"/>
          </p:nvPr>
        </p:nvSpPr>
        <p:spPr/>
        <p:txBody>
          <a:bodyPr/>
          <a:lstStyle/>
          <a:p>
            <a:r>
              <a:rPr lang="en-US"/>
              <a:t>Proposed Regulations</a:t>
            </a:r>
          </a:p>
        </p:txBody>
      </p:sp>
      <p:sp>
        <p:nvSpPr>
          <p:cNvPr id="4" name="Slide Number Placeholder 3">
            <a:extLst>
              <a:ext uri="{FF2B5EF4-FFF2-40B4-BE49-F238E27FC236}">
                <a16:creationId xmlns="" xmlns:a16="http://schemas.microsoft.com/office/drawing/2014/main" id="{F32392BA-BC3B-47BD-91F1-539D1BCBE214}"/>
              </a:ext>
            </a:extLst>
          </p:cNvPr>
          <p:cNvSpPr>
            <a:spLocks noGrp="1"/>
          </p:cNvSpPr>
          <p:nvPr>
            <p:ph type="sldNum" sz="quarter" idx="4"/>
          </p:nvPr>
        </p:nvSpPr>
        <p:spPr/>
        <p:txBody>
          <a:bodyPr/>
          <a:lstStyle/>
          <a:p>
            <a:pPr>
              <a:defRPr/>
            </a:pPr>
            <a:fld id="{46352F5F-EF90-4313-A3C1-D39EA14B3463}" type="slidenum">
              <a:rPr lang="en-US" smtClean="0"/>
              <a:pPr>
                <a:defRPr/>
              </a:pPr>
              <a:t>14</a:t>
            </a:fld>
            <a:endParaRPr lang="en-US"/>
          </a:p>
        </p:txBody>
      </p:sp>
      <p:sp>
        <p:nvSpPr>
          <p:cNvPr id="3" name="Content Placeholder 2">
            <a:extLst>
              <a:ext uri="{FF2B5EF4-FFF2-40B4-BE49-F238E27FC236}">
                <a16:creationId xmlns="" xmlns:a16="http://schemas.microsoft.com/office/drawing/2014/main" id="{74B5A661-8E9B-4040-BB49-81E796AAF178}"/>
              </a:ext>
            </a:extLst>
          </p:cNvPr>
          <p:cNvSpPr>
            <a:spLocks noGrp="1"/>
          </p:cNvSpPr>
          <p:nvPr>
            <p:ph idx="4294967295"/>
          </p:nvPr>
        </p:nvSpPr>
        <p:spPr>
          <a:xfrm>
            <a:off x="457200" y="1981200"/>
            <a:ext cx="8229600" cy="4144963"/>
          </a:xfrm>
        </p:spPr>
        <p:txBody>
          <a:bodyPr/>
          <a:lstStyle/>
          <a:p>
            <a:r>
              <a:rPr lang="en-US"/>
              <a:t>Not currently effective – cannot rely until final</a:t>
            </a:r>
          </a:p>
          <a:p>
            <a:r>
              <a:rPr lang="en-US"/>
              <a:t>Apply only to retirement plans, not health and welfare plans</a:t>
            </a:r>
          </a:p>
          <a:p>
            <a:r>
              <a:rPr lang="en-US"/>
              <a:t>Provides additional optional safe harbor</a:t>
            </a:r>
          </a:p>
          <a:p>
            <a:r>
              <a:rPr lang="en-US"/>
              <a:t>Allows certain documents to be provided to covered individuals via website posting after notice is given</a:t>
            </a:r>
          </a:p>
          <a:p>
            <a:endParaRPr lang="en-US"/>
          </a:p>
        </p:txBody>
      </p:sp>
    </p:spTree>
    <p:extLst>
      <p:ext uri="{BB962C8B-B14F-4D97-AF65-F5344CB8AC3E}">
        <p14:creationId xmlns:p14="http://schemas.microsoft.com/office/powerpoint/2010/main" val="1618133398"/>
      </p:ext>
    </p:extLst>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 xmlns:a16="http://schemas.microsoft.com/office/drawing/2014/main" id="{20CF837F-1E67-4209-9CEE-E1082F5AAA26}"/>
              </a:ext>
            </a:extLst>
          </p:cNvPr>
          <p:cNvSpPr>
            <a:spLocks noGrp="1"/>
          </p:cNvSpPr>
          <p:nvPr>
            <p:ph type="title"/>
          </p:nvPr>
        </p:nvSpPr>
        <p:spPr>
          <a:xfrm>
            <a:off x="457200" y="194845"/>
            <a:ext cx="8229600" cy="948155"/>
          </a:xfrm>
        </p:spPr>
        <p:txBody>
          <a:bodyPr>
            <a:normAutofit fontScale="90000"/>
          </a:bodyPr>
          <a:lstStyle/>
          <a:p>
            <a:pPr algn="ctr"/>
            <a:r>
              <a:rPr lang="en-US"/>
              <a:t>Exclusions of Drug Manufacturer Coupons </a:t>
            </a:r>
            <a:br>
              <a:rPr lang="en-US"/>
            </a:br>
            <a:r>
              <a:rPr lang="en-US"/>
              <a:t>from Out-of-Pocket Maximums</a:t>
            </a:r>
          </a:p>
        </p:txBody>
      </p:sp>
      <p:sp>
        <p:nvSpPr>
          <p:cNvPr id="3" name="Slide Number Placeholder 2">
            <a:extLst>
              <a:ext uri="{FF2B5EF4-FFF2-40B4-BE49-F238E27FC236}">
                <a16:creationId xmlns="" xmlns:a16="http://schemas.microsoft.com/office/drawing/2014/main" id="{55189988-E945-4461-8AFA-9716748E5763}"/>
              </a:ext>
            </a:extLst>
          </p:cNvPr>
          <p:cNvSpPr>
            <a:spLocks noGrp="1"/>
          </p:cNvSpPr>
          <p:nvPr>
            <p:ph type="sldNum" sz="quarter" idx="4"/>
          </p:nvPr>
        </p:nvSpPr>
        <p:spPr/>
        <p:txBody>
          <a:bodyPr/>
          <a:lstStyle/>
          <a:p>
            <a:pPr>
              <a:defRPr/>
            </a:pPr>
            <a:fld id="{2F2E7587-817E-49FD-ADB5-5F7A90BCCD81}" type="slidenum">
              <a:rPr lang="en-US" smtClean="0">
                <a:solidFill>
                  <a:srgbClr val="000000"/>
                </a:solidFill>
              </a:rPr>
              <a:pPr>
                <a:defRPr/>
              </a:pPr>
              <a:t>15</a:t>
            </a:fld>
            <a:endParaRPr lang="en-US">
              <a:solidFill>
                <a:srgbClr val="000000"/>
              </a:solidFill>
            </a:endParaRPr>
          </a:p>
        </p:txBody>
      </p:sp>
      <p:pic>
        <p:nvPicPr>
          <p:cNvPr id="5" name="Content Placeholder 4">
            <a:extLst>
              <a:ext uri="{FF2B5EF4-FFF2-40B4-BE49-F238E27FC236}">
                <a16:creationId xmlns="" xmlns:a16="http://schemas.microsoft.com/office/drawing/2014/main" id="{1D433948-1427-4032-8556-A45D7F9E18EE}"/>
              </a:ext>
            </a:extLst>
          </p:cNvPr>
          <p:cNvPicPr>
            <a:picLocks noGrp="1" noChangeAspect="1"/>
          </p:cNvPicPr>
          <p:nvPr>
            <p:ph sz="quarter" idx="4294967295"/>
          </p:nvPr>
        </p:nvPicPr>
        <p:blipFill>
          <a:blip r:embed="rId3"/>
          <a:stretch>
            <a:fillRect/>
          </a:stretch>
        </p:blipFill>
        <p:spPr>
          <a:xfrm>
            <a:off x="1828800" y="2133600"/>
            <a:ext cx="5486400" cy="4114800"/>
          </a:xfrm>
          <a:prstGeom prst="rect">
            <a:avLst/>
          </a:prstGeom>
          <a:ln>
            <a:solidFill>
              <a:schemeClr val="tx1"/>
            </a:solidFill>
          </a:ln>
        </p:spPr>
      </p:pic>
    </p:spTree>
    <p:extLst>
      <p:ext uri="{BB962C8B-B14F-4D97-AF65-F5344CB8AC3E}">
        <p14:creationId xmlns:p14="http://schemas.microsoft.com/office/powerpoint/2010/main" val="4073520141"/>
      </p:ext>
    </p:extLst>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 xmlns:a16="http://schemas.microsoft.com/office/drawing/2014/main" id="{20567B66-F9A5-422F-BDDD-FC138885D168}"/>
              </a:ext>
            </a:extLst>
          </p:cNvPr>
          <p:cNvSpPr>
            <a:spLocks noGrp="1"/>
          </p:cNvSpPr>
          <p:nvPr>
            <p:ph type="title"/>
          </p:nvPr>
        </p:nvSpPr>
        <p:spPr/>
        <p:txBody>
          <a:bodyPr/>
          <a:lstStyle/>
          <a:p>
            <a:r>
              <a:rPr lang="en-US"/>
              <a:t>Example</a:t>
            </a:r>
          </a:p>
        </p:txBody>
      </p:sp>
      <p:sp>
        <p:nvSpPr>
          <p:cNvPr id="3" name="Slide Number Placeholder 2">
            <a:extLst>
              <a:ext uri="{FF2B5EF4-FFF2-40B4-BE49-F238E27FC236}">
                <a16:creationId xmlns="" xmlns:a16="http://schemas.microsoft.com/office/drawing/2014/main" id="{73557BAA-78A0-495E-9791-D416471AC4E6}"/>
              </a:ext>
            </a:extLst>
          </p:cNvPr>
          <p:cNvSpPr>
            <a:spLocks noGrp="1"/>
          </p:cNvSpPr>
          <p:nvPr>
            <p:ph type="sldNum" sz="quarter" idx="4"/>
          </p:nvPr>
        </p:nvSpPr>
        <p:spPr/>
        <p:txBody>
          <a:bodyPr/>
          <a:lstStyle/>
          <a:p>
            <a:pPr>
              <a:defRPr/>
            </a:pPr>
            <a:fld id="{2F2E7587-817E-49FD-ADB5-5F7A90BCCD81}" type="slidenum">
              <a:rPr lang="en-US" smtClean="0">
                <a:solidFill>
                  <a:srgbClr val="000000"/>
                </a:solidFill>
              </a:rPr>
              <a:pPr>
                <a:defRPr/>
              </a:pPr>
              <a:t>16</a:t>
            </a:fld>
            <a:endParaRPr lang="en-US">
              <a:solidFill>
                <a:srgbClr val="000000"/>
              </a:solidFill>
            </a:endParaRPr>
          </a:p>
        </p:txBody>
      </p:sp>
      <p:sp>
        <p:nvSpPr>
          <p:cNvPr id="4" name="Content Placeholder 3">
            <a:extLst>
              <a:ext uri="{FF2B5EF4-FFF2-40B4-BE49-F238E27FC236}">
                <a16:creationId xmlns="" xmlns:a16="http://schemas.microsoft.com/office/drawing/2014/main" id="{2E4DEBE3-A96A-4EFB-A495-C689CBD49219}"/>
              </a:ext>
            </a:extLst>
          </p:cNvPr>
          <p:cNvSpPr>
            <a:spLocks noGrp="1"/>
          </p:cNvSpPr>
          <p:nvPr>
            <p:ph sz="quarter" idx="4294967295"/>
          </p:nvPr>
        </p:nvSpPr>
        <p:spPr>
          <a:xfrm>
            <a:off x="700143" y="1981200"/>
            <a:ext cx="8001000" cy="4343400"/>
          </a:xfrm>
        </p:spPr>
        <p:txBody>
          <a:bodyPr/>
          <a:lstStyle/>
          <a:p>
            <a:pPr>
              <a:spcAft>
                <a:spcPts val="1200"/>
              </a:spcAft>
            </a:pPr>
            <a:r>
              <a:rPr lang="en-US"/>
              <a:t>Employee is prescribed a drug that would generally cost $500 under the terms of the employer’s health plan</a:t>
            </a:r>
          </a:p>
          <a:p>
            <a:pPr>
              <a:spcAft>
                <a:spcPts val="1200"/>
              </a:spcAft>
            </a:pPr>
            <a:r>
              <a:rPr lang="en-US"/>
              <a:t>Employee qualifies for financial assistance from the manufacturer</a:t>
            </a:r>
          </a:p>
          <a:p>
            <a:pPr lvl="1">
              <a:spcAft>
                <a:spcPts val="1200"/>
              </a:spcAft>
            </a:pPr>
            <a:r>
              <a:rPr lang="en-US"/>
              <a:t>Manufacturer pays $400</a:t>
            </a:r>
          </a:p>
          <a:p>
            <a:pPr lvl="1">
              <a:spcAft>
                <a:spcPts val="1200"/>
              </a:spcAft>
            </a:pPr>
            <a:r>
              <a:rPr lang="en-US"/>
              <a:t>Employee pays $100</a:t>
            </a:r>
          </a:p>
        </p:txBody>
      </p:sp>
    </p:spTree>
    <p:extLst>
      <p:ext uri="{BB962C8B-B14F-4D97-AF65-F5344CB8AC3E}">
        <p14:creationId xmlns:p14="http://schemas.microsoft.com/office/powerpoint/2010/main" val="2431692849"/>
      </p:ext>
    </p:extLst>
  </p:cSld>
  <p:clrMapOvr>
    <a:masterClrMapping/>
  </p:clrMapOvr>
  <p:transition/>
  <p:timing/>
</p:sld>
</file>

<file path=ppt/slides/slide1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 xmlns:a16="http://schemas.microsoft.com/office/drawing/2014/main" id="{20567B66-F9A5-422F-BDDD-FC138885D168}"/>
              </a:ext>
            </a:extLst>
          </p:cNvPr>
          <p:cNvSpPr>
            <a:spLocks noGrp="1"/>
          </p:cNvSpPr>
          <p:nvPr>
            <p:ph type="title"/>
          </p:nvPr>
        </p:nvSpPr>
        <p:spPr/>
        <p:txBody>
          <a:bodyPr/>
          <a:lstStyle/>
          <a:p>
            <a:r>
              <a:rPr lang="en-US"/>
              <a:t>Overview</a:t>
            </a:r>
          </a:p>
        </p:txBody>
      </p:sp>
      <p:sp>
        <p:nvSpPr>
          <p:cNvPr id="3" name="Slide Number Placeholder 2">
            <a:extLst>
              <a:ext uri="{FF2B5EF4-FFF2-40B4-BE49-F238E27FC236}">
                <a16:creationId xmlns="" xmlns:a16="http://schemas.microsoft.com/office/drawing/2014/main" id="{73557BAA-78A0-495E-9791-D416471AC4E6}"/>
              </a:ext>
            </a:extLst>
          </p:cNvPr>
          <p:cNvSpPr>
            <a:spLocks noGrp="1"/>
          </p:cNvSpPr>
          <p:nvPr>
            <p:ph type="sldNum" sz="quarter" idx="4"/>
          </p:nvPr>
        </p:nvSpPr>
        <p:spPr/>
        <p:txBody>
          <a:bodyPr/>
          <a:lstStyle/>
          <a:p>
            <a:pPr>
              <a:defRPr/>
            </a:pPr>
            <a:fld id="{2F2E7587-817E-49FD-ADB5-5F7A90BCCD81}" type="slidenum">
              <a:rPr lang="en-US" smtClean="0">
                <a:solidFill>
                  <a:srgbClr val="000000"/>
                </a:solidFill>
              </a:rPr>
              <a:pPr>
                <a:defRPr/>
              </a:pPr>
              <a:t>17</a:t>
            </a:fld>
            <a:endParaRPr lang="en-US">
              <a:solidFill>
                <a:srgbClr val="000000"/>
              </a:solidFill>
            </a:endParaRPr>
          </a:p>
        </p:txBody>
      </p:sp>
      <p:sp>
        <p:nvSpPr>
          <p:cNvPr id="4" name="Content Placeholder 3">
            <a:extLst>
              <a:ext uri="{FF2B5EF4-FFF2-40B4-BE49-F238E27FC236}">
                <a16:creationId xmlns="" xmlns:a16="http://schemas.microsoft.com/office/drawing/2014/main" id="{2E4DEBE3-A96A-4EFB-A495-C689CBD49219}"/>
              </a:ext>
            </a:extLst>
          </p:cNvPr>
          <p:cNvSpPr>
            <a:spLocks noGrp="1"/>
          </p:cNvSpPr>
          <p:nvPr>
            <p:ph sz="quarter" idx="4294967295"/>
          </p:nvPr>
        </p:nvSpPr>
        <p:spPr>
          <a:xfrm>
            <a:off x="677214" y="1905000"/>
            <a:ext cx="8001000" cy="4343400"/>
          </a:xfrm>
        </p:spPr>
        <p:txBody>
          <a:bodyPr/>
          <a:lstStyle/>
          <a:p>
            <a:pPr>
              <a:spcAft>
                <a:spcPts val="1200"/>
              </a:spcAft>
            </a:pPr>
            <a:r>
              <a:rPr lang="en-US" sz="2000"/>
              <a:t>Final rule on drug manufacturer coupons included in HHS Notice of Benefit and Payment Parameters for 2020 (Apr. 25, 2019)</a:t>
            </a:r>
          </a:p>
          <a:p>
            <a:pPr lvl="1">
              <a:spcAft>
                <a:spcPts val="1200"/>
              </a:spcAft>
            </a:pPr>
            <a:r>
              <a:rPr lang="en-US" sz="1600"/>
              <a:t>For Plan years beginning after Jan. 1, 2020, plans are </a:t>
            </a:r>
            <a:r>
              <a:rPr lang="en-US" sz="1600" i="1"/>
              <a:t>permitted</a:t>
            </a:r>
            <a:r>
              <a:rPr lang="en-US" sz="1600"/>
              <a:t> to exclude the value of drug manufacturer’s coupons from counting toward the annual limit on cost sharing (OOPM) when a medically appropriate generic equivalent is available</a:t>
            </a:r>
          </a:p>
          <a:p>
            <a:pPr lvl="1">
              <a:spcAft>
                <a:spcPts val="1200"/>
              </a:spcAft>
            </a:pPr>
            <a:r>
              <a:rPr lang="en-US" sz="1600"/>
              <a:t>Differing opinions as to how to interpret the rule with respect to </a:t>
            </a:r>
            <a:r>
              <a:rPr lang="en-US" sz="1600" i="1"/>
              <a:t>other</a:t>
            </a:r>
            <a:r>
              <a:rPr lang="en-US" sz="1600"/>
              <a:t> circumstances (e.g., coupon for brand drug where no generic equivalent)</a:t>
            </a:r>
          </a:p>
          <a:p>
            <a:pPr lvl="2">
              <a:spcAft>
                <a:spcPts val="1200"/>
              </a:spcAft>
            </a:pPr>
            <a:r>
              <a:rPr lang="en-US" sz="1400"/>
              <a:t>Language in preamble implied that plans are required in all other cases to count the coupon amount toward the OOPM for drugs that are essential health benefits</a:t>
            </a:r>
          </a:p>
          <a:p>
            <a:pPr>
              <a:spcAft>
                <a:spcPts val="1200"/>
              </a:spcAft>
            </a:pPr>
            <a:r>
              <a:rPr lang="en-US" sz="2000"/>
              <a:t>ACA FAQ Part 40 (Aug. 26, 2019)</a:t>
            </a:r>
          </a:p>
          <a:p>
            <a:pPr lvl="1">
              <a:spcAft>
                <a:spcPts val="1200"/>
              </a:spcAft>
            </a:pPr>
            <a:r>
              <a:rPr lang="en-US" sz="1600"/>
              <a:t>HHS announces delay of enforcement, with plans to address the matter in the Notice of Benefit and Payment Parameters for 2020 </a:t>
            </a:r>
          </a:p>
          <a:p>
            <a:pPr>
              <a:spcAft>
                <a:spcPts val="1200"/>
              </a:spcAft>
            </a:pPr>
            <a:endParaRPr lang="en-US"/>
          </a:p>
          <a:p>
            <a:pPr lvl="1">
              <a:spcAft>
                <a:spcPts val="1200"/>
              </a:spcAft>
            </a:pPr>
            <a:endParaRPr lang="en-US" sz="1600"/>
          </a:p>
        </p:txBody>
      </p:sp>
    </p:spTree>
    <p:extLst>
      <p:ext uri="{BB962C8B-B14F-4D97-AF65-F5344CB8AC3E}">
        <p14:creationId xmlns:p14="http://schemas.microsoft.com/office/powerpoint/2010/main" val="2276226711"/>
      </p:ext>
    </p:extLst>
  </p:cSld>
  <p:clrMapOvr>
    <a:masterClrMapping/>
  </p:clrMapOvr>
  <p:transition/>
  <p:timing/>
</p:sld>
</file>

<file path=ppt/slides/slide1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457200" y="194845"/>
            <a:ext cx="8229600" cy="948155"/>
          </a:xfrm>
        </p:spPr>
        <p:txBody>
          <a:bodyPr>
            <a:normAutofit fontScale="90000"/>
          </a:bodyPr>
          <a:lstStyle/>
          <a:p>
            <a:r>
              <a:rPr lang="en-US"/>
              <a:t>Exclusion of Drug Coupons from </a:t>
            </a:r>
            <a:br>
              <a:rPr lang="en-US"/>
            </a:br>
            <a:r>
              <a:rPr lang="en-US"/>
              <a:t>HDHP Deductible Accumulation?</a:t>
            </a:r>
          </a:p>
        </p:txBody>
      </p:sp>
      <p:sp>
        <p:nvSpPr>
          <p:cNvPr id="3" name="Slide Number Placeholder 2"/>
          <p:cNvSpPr>
            <a:spLocks noGrp="1"/>
          </p:cNvSpPr>
          <p:nvPr>
            <p:ph type="sldNum" sz="quarter" idx="4"/>
          </p:nvPr>
        </p:nvSpPr>
        <p:spPr/>
        <p:txBody>
          <a:bodyPr/>
          <a:lstStyle/>
          <a:p>
            <a:pPr>
              <a:defRPr/>
            </a:pPr>
            <a:fld id="{2F2E7587-817E-49FD-ADB5-5F7A90BCCD81}" type="slidenum">
              <a:rPr lang="en-US" smtClean="0">
                <a:solidFill>
                  <a:srgbClr val="000000"/>
                </a:solidFill>
              </a:rPr>
              <a:pPr>
                <a:defRPr/>
              </a:pPr>
              <a:t>18</a:t>
            </a:fld>
            <a:endParaRPr lang="en-US">
              <a:solidFill>
                <a:srgbClr val="000000"/>
              </a:solidFill>
            </a:endParaRPr>
          </a:p>
        </p:txBody>
      </p:sp>
      <p:sp>
        <p:nvSpPr>
          <p:cNvPr id="4" name="Content Placeholder 3"/>
          <p:cNvSpPr>
            <a:spLocks noGrp="1"/>
          </p:cNvSpPr>
          <p:nvPr>
            <p:ph sz="quarter" idx="4294967295"/>
          </p:nvPr>
        </p:nvSpPr>
        <p:spPr>
          <a:xfrm>
            <a:off x="685800" y="2133600"/>
            <a:ext cx="7772400" cy="4191000"/>
          </a:xfrm>
        </p:spPr>
        <p:txBody>
          <a:bodyPr/>
          <a:lstStyle/>
          <a:p>
            <a:pPr marL="0" indent="0">
              <a:buNone/>
            </a:pPr>
            <a:r>
              <a:rPr lang="en-US" sz="1600"/>
              <a:t>“The Departments note that such a requirement could create a conflict with certain rules for high deductible health plans (HDHPs) that are intended to allow eligible individuals to establish a health savings account (HSA). Specifically, </a:t>
            </a:r>
            <a:r>
              <a:rPr lang="en-US" sz="1600" b="1"/>
              <a:t>Q&amp;A-9 of IRS Notice 2004-50</a:t>
            </a:r>
            <a:r>
              <a:rPr lang="en-US" sz="1600"/>
              <a:t> states that the provision of drug discounts will not disqualify an individual from being an eligible individual if the individual is responsible for paying the costs of any drugs (taking into account the discount) until the deductible of the HDHP is satisfied. </a:t>
            </a:r>
            <a:r>
              <a:rPr lang="en-US" sz="1600" b="1"/>
              <a:t>Thus, Q&amp;A-9 of Notice 2004-50, requires an HDHP to disregard drug discounts and other manufacturers’ and providers’ discounts in determining if the minimum deductible for an HDHP has been satisfied and only allows amounts actually paid by the individual to be taken into account for that purpose. </a:t>
            </a:r>
            <a:r>
              <a:rPr lang="en-US" sz="1600"/>
              <a:t>Such a requirement could put the issuer or sponsor of an HDHP in the position of complying with either the requirement under the 2020 NBPP Final Rule for limits on cost sharing in the case of a drug manufacturer coupon for a brand name drug with no available or medically appropriate generic equivalent or the IRS rules for minimum deductibles for HDHPs, but potentially being unable to comply with both rules simultaneously.”</a:t>
            </a:r>
          </a:p>
        </p:txBody>
      </p:sp>
    </p:spTree>
    <p:extLst>
      <p:ext uri="{BB962C8B-B14F-4D97-AF65-F5344CB8AC3E}">
        <p14:creationId xmlns:p14="http://schemas.microsoft.com/office/powerpoint/2010/main" val="2222255982"/>
      </p:ext>
    </p:extLst>
  </p:cSld>
  <p:clrMapOvr>
    <a:masterClrMapping/>
  </p:clrMapOvr>
  <p:transition/>
  <p:timing/>
</p:sld>
</file>

<file path=ppt/slides/slide1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 xmlns:a16="http://schemas.microsoft.com/office/drawing/2014/main" id="{F6BFC5EF-3533-45B0-9E24-2B24183DF591}"/>
              </a:ext>
            </a:extLst>
          </p:cNvPr>
          <p:cNvSpPr>
            <a:spLocks noGrp="1"/>
          </p:cNvSpPr>
          <p:nvPr>
            <p:ph type="title"/>
          </p:nvPr>
        </p:nvSpPr>
        <p:spPr/>
        <p:txBody>
          <a:bodyPr/>
          <a:lstStyle/>
          <a:p>
            <a:r>
              <a:rPr lang="en-US"/>
              <a:t>Plan Considerations</a:t>
            </a:r>
          </a:p>
        </p:txBody>
      </p:sp>
      <p:sp>
        <p:nvSpPr>
          <p:cNvPr id="3" name="Slide Number Placeholder 2">
            <a:extLst>
              <a:ext uri="{FF2B5EF4-FFF2-40B4-BE49-F238E27FC236}">
                <a16:creationId xmlns="" xmlns:a16="http://schemas.microsoft.com/office/drawing/2014/main" id="{8A2C0C00-D6C5-4EE1-A76D-2D06A8291815}"/>
              </a:ext>
            </a:extLst>
          </p:cNvPr>
          <p:cNvSpPr>
            <a:spLocks noGrp="1"/>
          </p:cNvSpPr>
          <p:nvPr>
            <p:ph type="sldNum" sz="quarter" idx="4"/>
          </p:nvPr>
        </p:nvSpPr>
        <p:spPr/>
        <p:txBody>
          <a:bodyPr/>
          <a:lstStyle/>
          <a:p>
            <a:pPr>
              <a:defRPr/>
            </a:pPr>
            <a:fld id="{2F2E7587-817E-49FD-ADB5-5F7A90BCCD81}" type="slidenum">
              <a:rPr lang="en-US" smtClean="0">
                <a:solidFill>
                  <a:srgbClr val="000000"/>
                </a:solidFill>
              </a:rPr>
              <a:pPr>
                <a:defRPr/>
              </a:pPr>
              <a:t>19</a:t>
            </a:fld>
            <a:endParaRPr lang="en-US">
              <a:solidFill>
                <a:srgbClr val="000000"/>
              </a:solidFill>
            </a:endParaRPr>
          </a:p>
        </p:txBody>
      </p:sp>
      <p:sp>
        <p:nvSpPr>
          <p:cNvPr id="4" name="Content Placeholder 3">
            <a:extLst>
              <a:ext uri="{FF2B5EF4-FFF2-40B4-BE49-F238E27FC236}">
                <a16:creationId xmlns="" xmlns:a16="http://schemas.microsoft.com/office/drawing/2014/main" id="{B5C6FE2F-C647-4DF7-9CAA-0AE30AB983D0}"/>
              </a:ext>
            </a:extLst>
          </p:cNvPr>
          <p:cNvSpPr>
            <a:spLocks noGrp="1"/>
          </p:cNvSpPr>
          <p:nvPr>
            <p:ph sz="quarter" idx="4294967295"/>
          </p:nvPr>
        </p:nvSpPr>
        <p:spPr>
          <a:xfrm>
            <a:off x="838200" y="2133600"/>
            <a:ext cx="7772400" cy="4191000"/>
          </a:xfrm>
        </p:spPr>
        <p:txBody>
          <a:bodyPr/>
          <a:lstStyle/>
          <a:p>
            <a:r>
              <a:rPr lang="en-US"/>
              <a:t>Determine the extent to which the plan does or should exclude drug manufacturer coupons from the out-of-pocket maximum</a:t>
            </a:r>
          </a:p>
          <a:p>
            <a:r>
              <a:rPr lang="en-US"/>
              <a:t>For high deductible health plans, determine the extent to which the plan does or should exclude drug manufacturer coupons from the deductible</a:t>
            </a:r>
          </a:p>
          <a:p>
            <a:r>
              <a:rPr lang="en-US"/>
              <a:t>Ensure that SPDs and other communications clearly communicate how drug manufacturer coupons are treated under the plan</a:t>
            </a:r>
          </a:p>
        </p:txBody>
      </p:sp>
    </p:spTree>
    <p:extLst>
      <p:ext uri="{BB962C8B-B14F-4D97-AF65-F5344CB8AC3E}">
        <p14:creationId xmlns:p14="http://schemas.microsoft.com/office/powerpoint/2010/main" val="3516456289"/>
      </p:ext>
    </p:extLst>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2" name="Title 21"/>
          <p:cNvSpPr>
            <a:spLocks noGrp="1"/>
          </p:cNvSpPr>
          <p:nvPr>
            <p:ph type="title"/>
          </p:nvPr>
        </p:nvSpPr>
        <p:spPr/>
        <p:txBody>
          <a:bodyPr/>
          <a:lstStyle/>
          <a:p>
            <a:r>
              <a:rPr lang="en-US"/>
              <a:t>Benefit Plan Topics</a:t>
            </a:r>
          </a:p>
        </p:txBody>
      </p:sp>
      <p:sp>
        <p:nvSpPr>
          <p:cNvPr id="4" name="Slide Number Placeholder 3"/>
          <p:cNvSpPr>
            <a:spLocks noGrp="1"/>
          </p:cNvSpPr>
          <p:nvPr>
            <p:ph type="sldNum" sz="quarter" idx="4"/>
          </p:nvPr>
        </p:nvSpPr>
        <p:spPr/>
        <p:txBody>
          <a:bodyPr/>
          <a:lstStyle/>
          <a:p>
            <a:fld id="{2F2E7587-817E-49FD-ADB5-5F7A90BCCD81}" type="slidenum">
              <a:rPr lang="en-US" smtClean="0"/>
              <a:t>2</a:t>
            </a:fld>
            <a:endParaRPr lang="en-US"/>
          </a:p>
        </p:txBody>
      </p:sp>
      <p:sp>
        <p:nvSpPr>
          <p:cNvPr id="3" name="Content Placeholder 2"/>
          <p:cNvSpPr>
            <a:spLocks noGrp="1"/>
          </p:cNvSpPr>
          <p:nvPr>
            <p:ph sz="quarter" idx="4294967295"/>
          </p:nvPr>
        </p:nvSpPr>
        <p:spPr>
          <a:xfrm>
            <a:off x="762000" y="2133600"/>
            <a:ext cx="7772400" cy="4191000"/>
          </a:xfrm>
        </p:spPr>
        <p:txBody>
          <a:bodyPr>
            <a:normAutofit lnSpcReduction="10000"/>
          </a:bodyPr>
          <a:lstStyle/>
          <a:p>
            <a:pPr lvl="0">
              <a:spcAft>
                <a:spcPts val="1200"/>
              </a:spcAft>
            </a:pPr>
            <a:r>
              <a:rPr lang="en-US" sz="2000"/>
              <a:t>Changes to the 401(k) plan hardship withdrawal rules</a:t>
            </a:r>
          </a:p>
          <a:p>
            <a:pPr lvl="0">
              <a:spcAft>
                <a:spcPts val="1200"/>
              </a:spcAft>
            </a:pPr>
            <a:r>
              <a:rPr lang="en-US" sz="2000"/>
              <a:t>Proposed DOL regulations on electronic disclosures</a:t>
            </a:r>
          </a:p>
          <a:p>
            <a:pPr lvl="0">
              <a:spcAft>
                <a:spcPts val="1200"/>
              </a:spcAft>
            </a:pPr>
            <a:r>
              <a:rPr lang="en-US" sz="2000"/>
              <a:t>Guidance on prescription drug manufacturer coupons</a:t>
            </a:r>
          </a:p>
          <a:p>
            <a:pPr lvl="0">
              <a:spcAft>
                <a:spcPts val="1200"/>
              </a:spcAft>
            </a:pPr>
            <a:r>
              <a:rPr lang="en-US" sz="2000"/>
              <a:t>Uncertainty created by an IRS notice on coverage of preventive care</a:t>
            </a:r>
          </a:p>
          <a:p>
            <a:pPr lvl="0">
              <a:spcAft>
                <a:spcPts val="1200"/>
              </a:spcAft>
            </a:pPr>
            <a:r>
              <a:rPr lang="en-US" sz="2000"/>
              <a:t>Department of Labor guidance on mental health parity compliance and enforcement</a:t>
            </a:r>
          </a:p>
          <a:p>
            <a:pPr lvl="0">
              <a:spcAft>
                <a:spcPts val="1200"/>
              </a:spcAft>
            </a:pPr>
            <a:r>
              <a:rPr lang="en-US" sz="2000"/>
              <a:t>New reporting requirements under state individual mandate laws</a:t>
            </a:r>
          </a:p>
          <a:p>
            <a:pPr lvl="0"/>
            <a:r>
              <a:rPr lang="en-US" sz="2000"/>
              <a:t>Newly-created individual coverage health reimbursement arrangements </a:t>
            </a:r>
          </a:p>
          <a:p>
            <a:pPr marL="344488" lvl="1" indent="0">
              <a:buNone/>
            </a:pPr>
            <a:endParaRPr lang="en-US"/>
          </a:p>
        </p:txBody>
      </p:sp>
    </p:spTree>
    <p:extLst>
      <p:ext uri="{BB962C8B-B14F-4D97-AF65-F5344CB8AC3E}">
        <p14:creationId xmlns:p14="http://schemas.microsoft.com/office/powerpoint/2010/main" val="413433598"/>
      </p:ext>
    </p:extLst>
  </p:cSld>
  <p:clrMapOvr>
    <a:masterClrMapping/>
  </p:clrMapOvr>
  <p:transition/>
  <p:timing/>
</p:sld>
</file>

<file path=ppt/slides/slide2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 xmlns:a16="http://schemas.microsoft.com/office/drawing/2014/main" id="{454B1E46-5C0D-444C-99B1-250947AF8DC9}"/>
              </a:ext>
            </a:extLst>
          </p:cNvPr>
          <p:cNvSpPr>
            <a:spLocks noGrp="1"/>
          </p:cNvSpPr>
          <p:nvPr>
            <p:ph type="title"/>
          </p:nvPr>
        </p:nvSpPr>
        <p:spPr/>
        <p:txBody>
          <a:bodyPr/>
          <a:lstStyle/>
          <a:p>
            <a:pPr algn="ctr"/>
            <a:r>
              <a:rPr lang="en-US" sz="3600"/>
              <a:t>Preventive Care</a:t>
            </a:r>
          </a:p>
        </p:txBody>
      </p:sp>
      <p:sp>
        <p:nvSpPr>
          <p:cNvPr id="3" name="Slide Number Placeholder 2">
            <a:extLst>
              <a:ext uri="{FF2B5EF4-FFF2-40B4-BE49-F238E27FC236}">
                <a16:creationId xmlns="" xmlns:a16="http://schemas.microsoft.com/office/drawing/2014/main" id="{E45ED73B-2F62-428E-88D9-AF24990BD90D}"/>
              </a:ext>
            </a:extLst>
          </p:cNvPr>
          <p:cNvSpPr>
            <a:spLocks noGrp="1"/>
          </p:cNvSpPr>
          <p:nvPr>
            <p:ph type="sldNum" sz="quarter" idx="4"/>
          </p:nvPr>
        </p:nvSpPr>
        <p:spPr/>
        <p:txBody>
          <a:bodyPr/>
          <a:lstStyle/>
          <a:p>
            <a:pPr>
              <a:defRPr/>
            </a:pPr>
            <a:fld id="{2F2E7587-817E-49FD-ADB5-5F7A90BCCD81}" type="slidenum">
              <a:rPr lang="en-US" smtClean="0">
                <a:solidFill>
                  <a:srgbClr val="000000"/>
                </a:solidFill>
              </a:rPr>
              <a:pPr>
                <a:defRPr/>
              </a:pPr>
              <a:t>20</a:t>
            </a:fld>
            <a:endParaRPr lang="en-US">
              <a:solidFill>
                <a:srgbClr val="000000"/>
              </a:solidFill>
            </a:endParaRPr>
          </a:p>
        </p:txBody>
      </p:sp>
      <p:pic>
        <p:nvPicPr>
          <p:cNvPr id="6" name="Content Placeholder 5">
            <a:extLst>
              <a:ext uri="{FF2B5EF4-FFF2-40B4-BE49-F238E27FC236}">
                <a16:creationId xmlns="" xmlns:a16="http://schemas.microsoft.com/office/drawing/2014/main" id="{204A8F4A-0676-4DCD-9B61-69877D293B43}"/>
              </a:ext>
            </a:extLst>
          </p:cNvPr>
          <p:cNvPicPr>
            <a:picLocks noGrp="1" noChangeAspect="1"/>
          </p:cNvPicPr>
          <p:nvPr>
            <p:ph sz="quarter" idx="4294967295"/>
          </p:nvPr>
        </p:nvPicPr>
        <p:blipFill>
          <a:blip r:embed="rId3">
            <a:extLst>
              <a:ext uri="{28A0092B-C50C-407E-A947-70E740481C1C}">
                <a14:useLocalDpi xmlns:a14="http://schemas.microsoft.com/office/drawing/2010/main" val="0"/>
              </a:ext>
            </a:extLst>
          </a:blip>
          <a:stretch>
            <a:fillRect/>
          </a:stretch>
        </p:blipFill>
        <p:spPr>
          <a:xfrm>
            <a:off x="847725" y="2057400"/>
            <a:ext cx="7448550" cy="4191000"/>
          </a:xfrm>
          <a:ln>
            <a:solidFill>
              <a:schemeClr val="tx1"/>
            </a:solidFill>
          </a:ln>
        </p:spPr>
      </p:pic>
    </p:spTree>
    <p:extLst>
      <p:ext uri="{BB962C8B-B14F-4D97-AF65-F5344CB8AC3E}">
        <p14:creationId xmlns:p14="http://schemas.microsoft.com/office/powerpoint/2010/main" val="2034099281"/>
      </p:ext>
    </p:extLst>
  </p:cSld>
  <p:clrMapOvr>
    <a:masterClrMapping/>
  </p:clrMapOvr>
  <p:transition/>
  <p:timing/>
</p:sld>
</file>

<file path=ppt/slides/slide2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 xmlns:a16="http://schemas.microsoft.com/office/drawing/2014/main" id="{547D84F2-454D-4015-945D-99E982F94EB8}"/>
              </a:ext>
            </a:extLst>
          </p:cNvPr>
          <p:cNvSpPr>
            <a:spLocks noGrp="1"/>
          </p:cNvSpPr>
          <p:nvPr>
            <p:ph type="title"/>
          </p:nvPr>
        </p:nvSpPr>
        <p:spPr/>
        <p:txBody>
          <a:bodyPr/>
          <a:lstStyle/>
          <a:p>
            <a:r>
              <a:rPr lang="en-US"/>
              <a:t>Background</a:t>
            </a:r>
          </a:p>
        </p:txBody>
      </p:sp>
      <p:sp>
        <p:nvSpPr>
          <p:cNvPr id="3" name="Slide Number Placeholder 2">
            <a:extLst>
              <a:ext uri="{FF2B5EF4-FFF2-40B4-BE49-F238E27FC236}">
                <a16:creationId xmlns="" xmlns:a16="http://schemas.microsoft.com/office/drawing/2014/main" id="{208909A2-24CC-4990-AEC0-E8CC24619780}"/>
              </a:ext>
            </a:extLst>
          </p:cNvPr>
          <p:cNvSpPr>
            <a:spLocks noGrp="1"/>
          </p:cNvSpPr>
          <p:nvPr>
            <p:ph type="sldNum" sz="quarter" idx="4"/>
          </p:nvPr>
        </p:nvSpPr>
        <p:spPr/>
        <p:txBody>
          <a:bodyPr/>
          <a:lstStyle/>
          <a:p>
            <a:pPr>
              <a:defRPr/>
            </a:pPr>
            <a:fld id="{2F2E7587-817E-49FD-ADB5-5F7A90BCCD81}" type="slidenum">
              <a:rPr lang="en-US" smtClean="0">
                <a:solidFill>
                  <a:srgbClr val="000000"/>
                </a:solidFill>
              </a:rPr>
              <a:pPr>
                <a:defRPr/>
              </a:pPr>
              <a:t>21</a:t>
            </a:fld>
            <a:endParaRPr lang="en-US">
              <a:solidFill>
                <a:srgbClr val="000000"/>
              </a:solidFill>
            </a:endParaRPr>
          </a:p>
        </p:txBody>
      </p:sp>
      <p:sp>
        <p:nvSpPr>
          <p:cNvPr id="4" name="Content Placeholder 3">
            <a:extLst>
              <a:ext uri="{FF2B5EF4-FFF2-40B4-BE49-F238E27FC236}">
                <a16:creationId xmlns="" xmlns:a16="http://schemas.microsoft.com/office/drawing/2014/main" id="{BB3522BC-E19A-4589-A343-C4294AEB2466}"/>
              </a:ext>
            </a:extLst>
          </p:cNvPr>
          <p:cNvSpPr>
            <a:spLocks noGrp="1"/>
          </p:cNvSpPr>
          <p:nvPr>
            <p:ph sz="quarter" idx="4294967295"/>
          </p:nvPr>
        </p:nvSpPr>
        <p:spPr>
          <a:xfrm>
            <a:off x="762000" y="2057400"/>
            <a:ext cx="7772400" cy="4191000"/>
          </a:xfrm>
        </p:spPr>
        <p:txBody>
          <a:bodyPr/>
          <a:lstStyle/>
          <a:p>
            <a:r>
              <a:rPr lang="en-US" sz="2200"/>
              <a:t>Code Section 223: An individual is eligible to contribute to a Health Savings Account (HSA) only if he or she is enrolled in a qualified high deductible health plan and does not have any other disqualifying coverage</a:t>
            </a:r>
          </a:p>
          <a:p>
            <a:pPr>
              <a:spcAft>
                <a:spcPts val="600"/>
              </a:spcAft>
            </a:pPr>
            <a:r>
              <a:rPr lang="en-US" sz="2200"/>
              <a:t>Notice 2008-59: If an employer pays for medical care other than the following before an individual reaches the HDHP deductible, the individual is not eligible to contribute to an HSA</a:t>
            </a:r>
          </a:p>
          <a:p>
            <a:pPr lvl="1">
              <a:spcAft>
                <a:spcPts val="600"/>
              </a:spcAft>
            </a:pPr>
            <a:r>
              <a:rPr lang="en-US"/>
              <a:t>Preventive care</a:t>
            </a:r>
          </a:p>
          <a:p>
            <a:pPr lvl="1">
              <a:spcAft>
                <a:spcPts val="600"/>
              </a:spcAft>
            </a:pPr>
            <a:r>
              <a:rPr lang="en-US"/>
              <a:t>Coverage for dental care, vision care, long-term care, accidents, or disability</a:t>
            </a:r>
          </a:p>
          <a:p>
            <a:endParaRPr lang="en-US"/>
          </a:p>
        </p:txBody>
      </p:sp>
    </p:spTree>
    <p:extLst>
      <p:ext uri="{BB962C8B-B14F-4D97-AF65-F5344CB8AC3E}">
        <p14:creationId xmlns:p14="http://schemas.microsoft.com/office/powerpoint/2010/main" val="2610277281"/>
      </p:ext>
    </p:extLst>
  </p:cSld>
  <p:clrMapOvr>
    <a:masterClrMapping/>
  </p:clrMapOvr>
  <p:transition/>
  <p:timing/>
</p:sld>
</file>

<file path=ppt/slides/slide2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t>HDHP Preventive Care vs. ACA Preventive Care</a:t>
            </a:r>
          </a:p>
        </p:txBody>
      </p:sp>
      <p:sp>
        <p:nvSpPr>
          <p:cNvPr id="5" name="Slide Number Placeholder 4"/>
          <p:cNvSpPr>
            <a:spLocks noGrp="1"/>
          </p:cNvSpPr>
          <p:nvPr>
            <p:ph type="sldNum" sz="quarter" idx="4"/>
          </p:nvPr>
        </p:nvSpPr>
        <p:spPr/>
        <p:txBody>
          <a:bodyPr/>
          <a:lstStyle/>
          <a:p>
            <a:pPr>
              <a:defRPr/>
            </a:pPr>
            <a:fld id="{DFC2ABC2-15B4-4976-937A-DBC24C7D8BC4}" type="slidenum">
              <a:rPr lang="en-US" smtClean="0">
                <a:solidFill>
                  <a:srgbClr val="000000"/>
                </a:solidFill>
              </a:rPr>
              <a:pPr>
                <a:defRPr/>
              </a:pPr>
              <a:t>22</a:t>
            </a:fld>
            <a:endParaRPr lang="en-US">
              <a:solidFill>
                <a:srgbClr val="000000"/>
              </a:solidFill>
            </a:endParaRPr>
          </a:p>
        </p:txBody>
      </p:sp>
      <p:sp>
        <p:nvSpPr>
          <p:cNvPr id="3" name="Content Placeholder 2"/>
          <p:cNvSpPr>
            <a:spLocks noGrp="1"/>
          </p:cNvSpPr>
          <p:nvPr>
            <p:ph sz="half" idx="4294967295"/>
          </p:nvPr>
        </p:nvSpPr>
        <p:spPr>
          <a:xfrm>
            <a:off x="609600" y="1981200"/>
            <a:ext cx="4141788" cy="4067175"/>
          </a:xfrm>
        </p:spPr>
        <p:txBody>
          <a:bodyPr>
            <a:normAutofit fontScale="92500" lnSpcReduction="10000"/>
          </a:bodyPr>
          <a:lstStyle/>
          <a:p>
            <a:r>
              <a:rPr lang="en-US"/>
              <a:t>HDHP Preventive Care </a:t>
            </a:r>
            <a:r>
              <a:rPr lang="en-US">
                <a:sym typeface="Wingdings" pitchFamily="2" charset="2"/>
              </a:rPr>
              <a:t> Services </a:t>
            </a:r>
            <a:r>
              <a:rPr lang="en-US"/>
              <a:t>that an HDHP </a:t>
            </a:r>
            <a:r>
              <a:rPr lang="en-US" i="1"/>
              <a:t>may</a:t>
            </a:r>
            <a:r>
              <a:rPr lang="en-US"/>
              <a:t>, but does not have to, provide at no cost on a pre-deductible basis </a:t>
            </a:r>
          </a:p>
          <a:p>
            <a:r>
              <a:rPr lang="en-US">
                <a:sym typeface="Wingdings" pitchFamily="2" charset="2"/>
              </a:rPr>
              <a:t>ACA Preventive Care  </a:t>
            </a:r>
            <a:r>
              <a:rPr lang="en-US"/>
              <a:t>Category of services that group health plans (incl. but not limited to HDHPs) are </a:t>
            </a:r>
            <a:r>
              <a:rPr lang="en-US" i="1"/>
              <a:t>required</a:t>
            </a:r>
            <a:r>
              <a:rPr lang="en-US"/>
              <a:t> to cover at no cost under the Patient Protection and Affordable Care Act (“ACA”)</a:t>
            </a:r>
          </a:p>
          <a:p>
            <a:endParaRPr lang="en-US"/>
          </a:p>
        </p:txBody>
      </p:sp>
      <p:graphicFrame>
        <p:nvGraphicFramePr>
          <p:cNvPr id="9" name="Content Placeholder 8">
            <a:extLst>
              <a:ext uri="{FF2B5EF4-FFF2-40B4-BE49-F238E27FC236}">
                <a16:creationId xmlns="" xmlns:a16="http://schemas.microsoft.com/office/drawing/2014/main" id="{B5CAFC88-663B-41D5-99A7-E3DC341488AA}"/>
              </a:ext>
            </a:extLst>
          </p:cNvPr>
          <p:cNvGraphicFramePr>
            <a:graphicFrameLocks noGrp="1"/>
          </p:cNvGraphicFramePr>
          <p:nvPr>
            <p:ph sz="half" idx="4294967295"/>
            <p:extLst>
              <p:ext uri="{D42A27DB-BD31-4B8C-83A1-F6EECF244321}">
                <p14:modId xmlns:p14="http://schemas.microsoft.com/office/powerpoint/2010/main" val="3721149059"/>
              </p:ext>
            </p:extLst>
          </p:nvPr>
        </p:nvGraphicFramePr>
        <p:xfrm>
          <a:off x="4876800" y="2181225"/>
          <a:ext cx="3989387" cy="4067175"/>
        </p:xfrm>
        <a:graphic>
          <a:graphicData uri="http://schemas.openxmlformats.org/drawingml/2006/diagram">
            <dgm:relIds xmlns:dgm="http://schemas.openxmlformats.org/drawingml/2006/diagram" r:dm="rId4" r:lo="rId5" r:qs="rId6" r:cs="rId7"/>
          </a:graphicData>
        </a:graphic>
      </p:graphicFrame>
    </p:spTree>
    <p:extLst>
      <p:ext uri="{BB962C8B-B14F-4D97-AF65-F5344CB8AC3E}">
        <p14:creationId xmlns:p14="http://schemas.microsoft.com/office/powerpoint/2010/main" val="2294831905"/>
      </p:ext>
    </p:extLst>
  </p:cSld>
  <p:clrMapOvr>
    <a:masterClrMapping/>
  </p:clrMapOvr>
  <p:transition/>
  <p:timing/>
</p:sld>
</file>

<file path=ppt/slides/slide2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 xmlns:a16="http://schemas.microsoft.com/office/drawing/2014/main" id="{90E6F440-0366-4646-A4C6-80CB9F9D2EE5}"/>
              </a:ext>
            </a:extLst>
          </p:cNvPr>
          <p:cNvSpPr>
            <a:spLocks noGrp="1"/>
          </p:cNvSpPr>
          <p:nvPr>
            <p:ph type="title"/>
          </p:nvPr>
        </p:nvSpPr>
        <p:spPr>
          <a:xfrm>
            <a:off x="457200" y="194845"/>
            <a:ext cx="8229600" cy="948155"/>
          </a:xfrm>
        </p:spPr>
        <p:txBody>
          <a:bodyPr>
            <a:normAutofit/>
          </a:bodyPr>
          <a:lstStyle/>
          <a:p>
            <a:r>
              <a:rPr lang="en-US" sz="2800"/>
              <a:t>Before IRS Notice 2019-45, </a:t>
            </a:r>
            <a:br>
              <a:rPr lang="en-US" sz="2800"/>
            </a:br>
            <a:r>
              <a:rPr lang="en-US" sz="2800"/>
              <a:t>HDHP Preventive Care Includes:</a:t>
            </a:r>
          </a:p>
        </p:txBody>
      </p:sp>
      <p:sp>
        <p:nvSpPr>
          <p:cNvPr id="3" name="Slide Number Placeholder 2">
            <a:extLst>
              <a:ext uri="{FF2B5EF4-FFF2-40B4-BE49-F238E27FC236}">
                <a16:creationId xmlns="" xmlns:a16="http://schemas.microsoft.com/office/drawing/2014/main" id="{84D4FB5F-7D2E-4143-91BA-393CA318C721}"/>
              </a:ext>
            </a:extLst>
          </p:cNvPr>
          <p:cNvSpPr>
            <a:spLocks noGrp="1"/>
          </p:cNvSpPr>
          <p:nvPr>
            <p:ph type="sldNum" sz="quarter" idx="4"/>
          </p:nvPr>
        </p:nvSpPr>
        <p:spPr/>
        <p:txBody>
          <a:bodyPr/>
          <a:lstStyle/>
          <a:p>
            <a:pPr>
              <a:defRPr/>
            </a:pPr>
            <a:fld id="{2F2E7587-817E-49FD-ADB5-5F7A90BCCD81}" type="slidenum">
              <a:rPr lang="en-US" smtClean="0">
                <a:solidFill>
                  <a:srgbClr val="000000"/>
                </a:solidFill>
              </a:rPr>
              <a:pPr>
                <a:defRPr/>
              </a:pPr>
              <a:t>23</a:t>
            </a:fld>
            <a:endParaRPr lang="en-US">
              <a:solidFill>
                <a:srgbClr val="000000"/>
              </a:solidFill>
            </a:endParaRPr>
          </a:p>
        </p:txBody>
      </p:sp>
      <p:sp>
        <p:nvSpPr>
          <p:cNvPr id="4" name="Content Placeholder 3">
            <a:extLst>
              <a:ext uri="{FF2B5EF4-FFF2-40B4-BE49-F238E27FC236}">
                <a16:creationId xmlns="" xmlns:a16="http://schemas.microsoft.com/office/drawing/2014/main" id="{FD9C5873-6242-42D4-966F-2567584BBE8A}"/>
              </a:ext>
            </a:extLst>
          </p:cNvPr>
          <p:cNvSpPr>
            <a:spLocks noGrp="1"/>
          </p:cNvSpPr>
          <p:nvPr>
            <p:ph sz="quarter" idx="4294967295"/>
          </p:nvPr>
        </p:nvSpPr>
        <p:spPr>
          <a:xfrm>
            <a:off x="609600" y="1905000"/>
            <a:ext cx="8131175" cy="4419600"/>
          </a:xfrm>
        </p:spPr>
        <p:txBody>
          <a:bodyPr>
            <a:normAutofit lnSpcReduction="10000"/>
          </a:bodyPr>
          <a:lstStyle/>
          <a:p>
            <a:pPr>
              <a:spcAft>
                <a:spcPts val="1200"/>
              </a:spcAft>
            </a:pPr>
            <a:r>
              <a:rPr lang="en-US"/>
              <a:t>ACA Preventive Care </a:t>
            </a:r>
          </a:p>
          <a:p>
            <a:pPr>
              <a:spcAft>
                <a:spcPts val="1200"/>
              </a:spcAft>
            </a:pPr>
            <a:r>
              <a:rPr lang="en-US"/>
              <a:t>Services that qualify as preventive under the SSA</a:t>
            </a:r>
          </a:p>
          <a:p>
            <a:pPr>
              <a:spcAft>
                <a:spcPts val="600"/>
              </a:spcAft>
            </a:pPr>
            <a:r>
              <a:rPr lang="en-US"/>
              <a:t>Preventive care as defined in IRS guidance – specifically IRS Notice 2004-23 and Notice 2004-50</a:t>
            </a:r>
          </a:p>
          <a:p>
            <a:pPr lvl="1">
              <a:spcAft>
                <a:spcPts val="600"/>
              </a:spcAft>
            </a:pPr>
            <a:r>
              <a:rPr lang="en-US"/>
              <a:t>Generally does </a:t>
            </a:r>
            <a:r>
              <a:rPr lang="en-US" u="sng"/>
              <a:t>not</a:t>
            </a:r>
            <a:r>
              <a:rPr lang="en-US"/>
              <a:t> include any service or benefit intended to treat an existing illness, injury, or condition.</a:t>
            </a:r>
          </a:p>
          <a:p>
            <a:pPr lvl="1">
              <a:spcAft>
                <a:spcPts val="600"/>
              </a:spcAft>
            </a:pPr>
            <a:r>
              <a:rPr lang="en-US"/>
              <a:t>Limited exceptions (e.g., treatment incidental to preventive screening; medication to prevent onset/recurrence of condition that hasn’t developed or from which the person has recovered)</a:t>
            </a:r>
          </a:p>
          <a:p>
            <a:pPr lvl="1">
              <a:spcAft>
                <a:spcPts val="600"/>
              </a:spcAft>
            </a:pPr>
            <a:r>
              <a:rPr lang="en-US"/>
              <a:t>Examples of preventive care listed, but not exhaustive</a:t>
            </a:r>
          </a:p>
          <a:p>
            <a:pPr marL="344488" lvl="1" indent="0">
              <a:buNone/>
            </a:pPr>
            <a:endParaRPr lang="en-US"/>
          </a:p>
        </p:txBody>
      </p:sp>
    </p:spTree>
    <p:extLst>
      <p:ext uri="{BB962C8B-B14F-4D97-AF65-F5344CB8AC3E}">
        <p14:creationId xmlns:p14="http://schemas.microsoft.com/office/powerpoint/2010/main" val="3819841852"/>
      </p:ext>
    </p:extLst>
  </p:cSld>
  <p:clrMapOvr>
    <a:masterClrMapping/>
  </p:clrMapOvr>
  <p:transition/>
  <p:timing/>
</p:sld>
</file>

<file path=ppt/slides/slide2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 xmlns:a16="http://schemas.microsoft.com/office/drawing/2014/main" id="{9D5F4FFE-8103-44B0-A347-1A178A499CB2}"/>
              </a:ext>
            </a:extLst>
          </p:cNvPr>
          <p:cNvSpPr>
            <a:spLocks noGrp="1"/>
          </p:cNvSpPr>
          <p:nvPr>
            <p:ph type="title"/>
          </p:nvPr>
        </p:nvSpPr>
        <p:spPr>
          <a:xfrm>
            <a:off x="457200" y="194845"/>
            <a:ext cx="8229600" cy="948155"/>
          </a:xfrm>
        </p:spPr>
        <p:txBody>
          <a:bodyPr>
            <a:normAutofit fontScale="90000"/>
          </a:bodyPr>
          <a:lstStyle/>
          <a:p>
            <a:r>
              <a:rPr lang="en-US"/>
              <a:t>Expanded Interpretation of </a:t>
            </a:r>
            <a:br>
              <a:rPr lang="en-US"/>
            </a:br>
            <a:r>
              <a:rPr lang="en-US"/>
              <a:t>Preventive Care for HDHPs</a:t>
            </a:r>
          </a:p>
        </p:txBody>
      </p:sp>
      <p:sp>
        <p:nvSpPr>
          <p:cNvPr id="3" name="Slide Number Placeholder 2">
            <a:extLst>
              <a:ext uri="{FF2B5EF4-FFF2-40B4-BE49-F238E27FC236}">
                <a16:creationId xmlns="" xmlns:a16="http://schemas.microsoft.com/office/drawing/2014/main" id="{DBFFA21D-18B5-4C34-B4B0-3ED047395FCC}"/>
              </a:ext>
            </a:extLst>
          </p:cNvPr>
          <p:cNvSpPr>
            <a:spLocks noGrp="1"/>
          </p:cNvSpPr>
          <p:nvPr>
            <p:ph type="sldNum" sz="quarter" idx="4"/>
          </p:nvPr>
        </p:nvSpPr>
        <p:spPr/>
        <p:txBody>
          <a:bodyPr/>
          <a:lstStyle/>
          <a:p>
            <a:pPr>
              <a:defRPr/>
            </a:pPr>
            <a:fld id="{2F2E7587-817E-49FD-ADB5-5F7A90BCCD81}" type="slidenum">
              <a:rPr lang="en-US" smtClean="0">
                <a:solidFill>
                  <a:srgbClr val="000000"/>
                </a:solidFill>
              </a:rPr>
              <a:pPr>
                <a:defRPr/>
              </a:pPr>
              <a:t>24</a:t>
            </a:fld>
            <a:endParaRPr lang="en-US">
              <a:solidFill>
                <a:srgbClr val="000000"/>
              </a:solidFill>
            </a:endParaRPr>
          </a:p>
        </p:txBody>
      </p:sp>
      <p:sp>
        <p:nvSpPr>
          <p:cNvPr id="4" name="Content Placeholder 3">
            <a:extLst>
              <a:ext uri="{FF2B5EF4-FFF2-40B4-BE49-F238E27FC236}">
                <a16:creationId xmlns="" xmlns:a16="http://schemas.microsoft.com/office/drawing/2014/main" id="{A77DD416-5FC4-40E0-9B90-577737C114D9}"/>
              </a:ext>
            </a:extLst>
          </p:cNvPr>
          <p:cNvSpPr>
            <a:spLocks noGrp="1"/>
          </p:cNvSpPr>
          <p:nvPr>
            <p:ph sz="quarter" idx="4294967295"/>
          </p:nvPr>
        </p:nvSpPr>
        <p:spPr>
          <a:xfrm>
            <a:off x="838200" y="2133600"/>
            <a:ext cx="7772400" cy="4191000"/>
          </a:xfrm>
        </p:spPr>
        <p:txBody>
          <a:bodyPr/>
          <a:lstStyle/>
          <a:p>
            <a:pPr>
              <a:spcAft>
                <a:spcPts val="1500"/>
              </a:spcAft>
            </a:pPr>
            <a:r>
              <a:rPr lang="en-US"/>
              <a:t>IRS Notice 2019-45 </a:t>
            </a:r>
          </a:p>
          <a:p>
            <a:pPr>
              <a:spcAft>
                <a:spcPts val="1500"/>
              </a:spcAft>
            </a:pPr>
            <a:r>
              <a:rPr lang="en-US"/>
              <a:t>Effective July 17, 2019</a:t>
            </a:r>
          </a:p>
          <a:p>
            <a:pPr>
              <a:spcAft>
                <a:spcPts val="1500"/>
              </a:spcAft>
            </a:pPr>
            <a:r>
              <a:rPr lang="en-US"/>
              <a:t>Certain items and services used to prevent exacerbation of an existing chronic condition (e.g., diabetes) </a:t>
            </a:r>
            <a:r>
              <a:rPr lang="en-US" i="1"/>
              <a:t>can</a:t>
            </a:r>
            <a:r>
              <a:rPr lang="en-US"/>
              <a:t> be treated as preventive care under a high deductible health plan. – i.e., plans can now cover expanded preventive care services at 100% without interfering with HSA eligibility.</a:t>
            </a:r>
          </a:p>
          <a:p>
            <a:pPr>
              <a:spcAft>
                <a:spcPts val="1500"/>
              </a:spcAft>
            </a:pPr>
            <a:r>
              <a:rPr lang="en-US"/>
              <a:t>Permissive, not required.</a:t>
            </a:r>
          </a:p>
          <a:p>
            <a:endParaRPr lang="en-US"/>
          </a:p>
          <a:p>
            <a:endParaRPr lang="en-US"/>
          </a:p>
        </p:txBody>
      </p:sp>
    </p:spTree>
    <p:extLst>
      <p:ext uri="{BB962C8B-B14F-4D97-AF65-F5344CB8AC3E}">
        <p14:creationId xmlns:p14="http://schemas.microsoft.com/office/powerpoint/2010/main" val="2680661157"/>
      </p:ext>
    </p:extLst>
  </p:cSld>
  <p:clrMapOvr>
    <a:masterClrMapping/>
  </p:clrMapOvr>
  <p:transition/>
  <p:timing/>
</p:sld>
</file>

<file path=ppt/slides/slide2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 xmlns:a16="http://schemas.microsoft.com/office/drawing/2014/main" id="{4E4DBA61-9D3A-4E59-BD08-E20D571BA214}"/>
              </a:ext>
            </a:extLst>
          </p:cNvPr>
          <p:cNvSpPr>
            <a:spLocks noGrp="1"/>
          </p:cNvSpPr>
          <p:nvPr>
            <p:ph type="title"/>
          </p:nvPr>
        </p:nvSpPr>
        <p:spPr/>
        <p:txBody>
          <a:bodyPr/>
          <a:lstStyle/>
          <a:p>
            <a:r>
              <a:rPr lang="en-US"/>
              <a:t>IRS Notice 2019-45 (July 16, 2019)</a:t>
            </a:r>
          </a:p>
        </p:txBody>
      </p:sp>
      <p:sp>
        <p:nvSpPr>
          <p:cNvPr id="3" name="Slide Number Placeholder 2">
            <a:extLst>
              <a:ext uri="{FF2B5EF4-FFF2-40B4-BE49-F238E27FC236}">
                <a16:creationId xmlns="" xmlns:a16="http://schemas.microsoft.com/office/drawing/2014/main" id="{0C71A22F-B3A8-4C25-ADF1-06ECEB93C227}"/>
              </a:ext>
            </a:extLst>
          </p:cNvPr>
          <p:cNvSpPr>
            <a:spLocks noGrp="1"/>
          </p:cNvSpPr>
          <p:nvPr>
            <p:ph type="sldNum" sz="quarter" idx="4"/>
          </p:nvPr>
        </p:nvSpPr>
        <p:spPr/>
        <p:txBody>
          <a:bodyPr/>
          <a:lstStyle/>
          <a:p>
            <a:pPr>
              <a:defRPr/>
            </a:pPr>
            <a:fld id="{2F2E7587-817E-49FD-ADB5-5F7A90BCCD81}" type="slidenum">
              <a:rPr lang="en-US" smtClean="0">
                <a:solidFill>
                  <a:srgbClr val="000000"/>
                </a:solidFill>
              </a:rPr>
              <a:pPr>
                <a:defRPr/>
              </a:pPr>
              <a:t>25</a:t>
            </a:fld>
            <a:endParaRPr lang="en-US">
              <a:solidFill>
                <a:srgbClr val="000000"/>
              </a:solidFill>
            </a:endParaRPr>
          </a:p>
        </p:txBody>
      </p:sp>
      <p:sp>
        <p:nvSpPr>
          <p:cNvPr id="4" name="Content Placeholder 3">
            <a:extLst>
              <a:ext uri="{FF2B5EF4-FFF2-40B4-BE49-F238E27FC236}">
                <a16:creationId xmlns="" xmlns:a16="http://schemas.microsoft.com/office/drawing/2014/main" id="{C9DECBC6-66DA-4511-8522-E6F059314171}"/>
              </a:ext>
            </a:extLst>
          </p:cNvPr>
          <p:cNvSpPr>
            <a:spLocks noGrp="1"/>
          </p:cNvSpPr>
          <p:nvPr>
            <p:ph sz="quarter" idx="4294967295"/>
          </p:nvPr>
        </p:nvSpPr>
        <p:spPr>
          <a:xfrm>
            <a:off x="358775" y="1828800"/>
            <a:ext cx="8480425" cy="4724400"/>
          </a:xfrm>
        </p:spPr>
        <p:txBody>
          <a:bodyPr/>
          <a:lstStyle/>
          <a:p>
            <a:pPr>
              <a:spcAft>
                <a:spcPts val="1200"/>
              </a:spcAft>
            </a:pPr>
            <a:r>
              <a:rPr lang="en-US" sz="2000"/>
              <a:t>Listed benefits can be paid at 100% under an HDHP if: </a:t>
            </a:r>
          </a:p>
          <a:p>
            <a:pPr lvl="1">
              <a:spcAft>
                <a:spcPts val="1200"/>
              </a:spcAft>
            </a:pPr>
            <a:r>
              <a:rPr lang="en-US" sz="2000"/>
              <a:t>Prescribed to treat an individual diagnosed with specified condition </a:t>
            </a:r>
          </a:p>
          <a:p>
            <a:pPr lvl="1">
              <a:spcAft>
                <a:spcPts val="1200"/>
              </a:spcAft>
            </a:pPr>
            <a:r>
              <a:rPr lang="en-US" sz="2000"/>
              <a:t>For the purpose of preventing the exacerbation of the chronic condition or the development of a secondary condition </a:t>
            </a:r>
          </a:p>
        </p:txBody>
      </p:sp>
      <p:pic>
        <p:nvPicPr>
          <p:cNvPr id="5" name="Picture 4">
            <a:extLst>
              <a:ext uri="{FF2B5EF4-FFF2-40B4-BE49-F238E27FC236}">
                <a16:creationId xmlns="" xmlns:a16="http://schemas.microsoft.com/office/drawing/2014/main" id="{8BD28101-41B9-47A7-A7EC-607CAEE5F115}"/>
              </a:ext>
            </a:extLst>
          </p:cNvPr>
          <p:cNvPicPr>
            <a:picLocks noChangeAspect="1"/>
          </p:cNvPicPr>
          <p:nvPr/>
        </p:nvPicPr>
        <p:blipFill>
          <a:blip r:embed="rId3"/>
          <a:stretch>
            <a:fillRect/>
          </a:stretch>
        </p:blipFill>
        <p:spPr>
          <a:xfrm>
            <a:off x="1676400" y="3580431"/>
            <a:ext cx="5715000" cy="2962042"/>
          </a:xfrm>
          <a:prstGeom prst="rect">
            <a:avLst/>
          </a:prstGeom>
        </p:spPr>
      </p:pic>
    </p:spTree>
    <p:extLst>
      <p:ext uri="{BB962C8B-B14F-4D97-AF65-F5344CB8AC3E}">
        <p14:creationId xmlns:p14="http://schemas.microsoft.com/office/powerpoint/2010/main" val="599270193"/>
      </p:ext>
    </p:extLst>
  </p:cSld>
  <p:clrMapOvr>
    <a:masterClrMapping/>
  </p:clrMapOvr>
  <p:transition/>
  <p:timing/>
</p:sld>
</file>

<file path=ppt/slides/slide2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 xmlns:a16="http://schemas.microsoft.com/office/drawing/2014/main" id="{1B5F82F9-C80D-46F2-B97A-2D69267E73AB}"/>
              </a:ext>
            </a:extLst>
          </p:cNvPr>
          <p:cNvSpPr>
            <a:spLocks noGrp="1"/>
          </p:cNvSpPr>
          <p:nvPr>
            <p:ph type="title"/>
          </p:nvPr>
        </p:nvSpPr>
        <p:spPr>
          <a:xfrm>
            <a:off x="457200" y="194845"/>
            <a:ext cx="8229600" cy="948155"/>
          </a:xfrm>
        </p:spPr>
        <p:txBody>
          <a:bodyPr>
            <a:normAutofit fontScale="90000"/>
          </a:bodyPr>
          <a:lstStyle/>
          <a:p>
            <a:r>
              <a:rPr lang="en-US"/>
              <a:t>Can Any Other Drugs Be Considered </a:t>
            </a:r>
            <a:br>
              <a:rPr lang="en-US"/>
            </a:br>
            <a:r>
              <a:rPr lang="en-US"/>
              <a:t>Preventive Care?</a:t>
            </a:r>
          </a:p>
        </p:txBody>
      </p:sp>
      <p:sp>
        <p:nvSpPr>
          <p:cNvPr id="3" name="Slide Number Placeholder 2">
            <a:extLst>
              <a:ext uri="{FF2B5EF4-FFF2-40B4-BE49-F238E27FC236}">
                <a16:creationId xmlns="" xmlns:a16="http://schemas.microsoft.com/office/drawing/2014/main" id="{2FBB6AD9-30CD-4F6F-B69B-676468DCB840}"/>
              </a:ext>
            </a:extLst>
          </p:cNvPr>
          <p:cNvSpPr>
            <a:spLocks noGrp="1"/>
          </p:cNvSpPr>
          <p:nvPr>
            <p:ph type="sldNum" sz="quarter" idx="4"/>
          </p:nvPr>
        </p:nvSpPr>
        <p:spPr/>
        <p:txBody>
          <a:bodyPr/>
          <a:lstStyle/>
          <a:p>
            <a:pPr>
              <a:defRPr/>
            </a:pPr>
            <a:fld id="{2F2E7587-817E-49FD-ADB5-5F7A90BCCD81}" type="slidenum">
              <a:rPr lang="en-US" smtClean="0">
                <a:solidFill>
                  <a:srgbClr val="000000"/>
                </a:solidFill>
              </a:rPr>
              <a:pPr>
                <a:defRPr/>
              </a:pPr>
              <a:t>26</a:t>
            </a:fld>
            <a:endParaRPr lang="en-US">
              <a:solidFill>
                <a:srgbClr val="000000"/>
              </a:solidFill>
            </a:endParaRPr>
          </a:p>
        </p:txBody>
      </p:sp>
      <p:sp>
        <p:nvSpPr>
          <p:cNvPr id="4" name="Content Placeholder 3">
            <a:extLst>
              <a:ext uri="{FF2B5EF4-FFF2-40B4-BE49-F238E27FC236}">
                <a16:creationId xmlns="" xmlns:a16="http://schemas.microsoft.com/office/drawing/2014/main" id="{D385E978-8C1E-4006-9D56-5D8E8C219D50}"/>
              </a:ext>
            </a:extLst>
          </p:cNvPr>
          <p:cNvSpPr>
            <a:spLocks noGrp="1"/>
          </p:cNvSpPr>
          <p:nvPr>
            <p:ph sz="quarter" idx="4294967295"/>
          </p:nvPr>
        </p:nvSpPr>
        <p:spPr>
          <a:xfrm>
            <a:off x="685800" y="2133600"/>
            <a:ext cx="7772400" cy="4191000"/>
          </a:xfrm>
        </p:spPr>
        <p:txBody>
          <a:bodyPr/>
          <a:lstStyle/>
          <a:p>
            <a:r>
              <a:rPr lang="en-US" sz="1400"/>
              <a:t>“The Treasury Department and the IRS, in consultation with HHS, have determined that certain medical care services received and items purchased, including prescription drugs, for certain chronic conditions should be classified as preventive care for someone with that chronic condition</a:t>
            </a:r>
            <a:r>
              <a:rPr lang="en-US" sz="1400" i="1"/>
              <a:t>. </a:t>
            </a:r>
            <a:r>
              <a:rPr lang="en-US" sz="1400" i="1" u="sng"/>
              <a:t>These medical services and items are limited to the specific medical care services or items listed in the attached Appendix for the chronic conditions specified in the Appendix</a:t>
            </a:r>
            <a:r>
              <a:rPr lang="en-US" sz="1400"/>
              <a:t>. In making this determination, the Treasury Department and IRS are exercising the Secretary’s authority under section 223(c)(2)(C).”</a:t>
            </a:r>
          </a:p>
          <a:p>
            <a:r>
              <a:rPr lang="en-US" sz="1400"/>
              <a:t>“These criteria were used in determining the particular services and items listed in the Appendix, </a:t>
            </a:r>
            <a:r>
              <a:rPr lang="en-US" sz="1400" i="1" u="sng"/>
              <a:t>but this notice does not expand the scope of preventive care beyond the list. Therefore, services or items that meet (or may meet) the criteria but are not on the list are not treated as preventive care as a result of this notice or on any other basis </a:t>
            </a:r>
            <a:r>
              <a:rPr lang="en-US" sz="1400"/>
              <a:t>(but see the Effect On Other Documents section of this notice regarding the continued applicability of previous guidance).”</a:t>
            </a:r>
          </a:p>
          <a:p>
            <a:r>
              <a:rPr lang="en-US" sz="1400"/>
              <a:t>“Any services and items that constitute preventive care under the guidance in Notice 2004-23, Notice 2004-50, and Notice 2013-57 continue to be treated as preventive care for purposes of section 223.”</a:t>
            </a:r>
          </a:p>
          <a:p>
            <a:endParaRPr lang="en-US" sz="2800"/>
          </a:p>
          <a:p>
            <a:endParaRPr lang="en-US"/>
          </a:p>
        </p:txBody>
      </p:sp>
    </p:spTree>
    <p:extLst>
      <p:ext uri="{BB962C8B-B14F-4D97-AF65-F5344CB8AC3E}">
        <p14:creationId xmlns:p14="http://schemas.microsoft.com/office/powerpoint/2010/main" val="973185215"/>
      </p:ext>
    </p:extLst>
  </p:cSld>
  <p:clrMapOvr>
    <a:masterClrMapping/>
  </p:clrMapOvr>
  <p:transition/>
  <p:timing/>
</p:sld>
</file>

<file path=ppt/slides/slide2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 xmlns:a16="http://schemas.microsoft.com/office/drawing/2014/main" id="{F6BFC5EF-3533-45B0-9E24-2B24183DF591}"/>
              </a:ext>
            </a:extLst>
          </p:cNvPr>
          <p:cNvSpPr>
            <a:spLocks noGrp="1"/>
          </p:cNvSpPr>
          <p:nvPr>
            <p:ph type="title"/>
          </p:nvPr>
        </p:nvSpPr>
        <p:spPr/>
        <p:txBody>
          <a:bodyPr/>
          <a:lstStyle/>
          <a:p>
            <a:r>
              <a:rPr lang="en-US"/>
              <a:t>Plan Considerations</a:t>
            </a:r>
          </a:p>
        </p:txBody>
      </p:sp>
      <p:sp>
        <p:nvSpPr>
          <p:cNvPr id="3" name="Slide Number Placeholder 2">
            <a:extLst>
              <a:ext uri="{FF2B5EF4-FFF2-40B4-BE49-F238E27FC236}">
                <a16:creationId xmlns="" xmlns:a16="http://schemas.microsoft.com/office/drawing/2014/main" id="{8A2C0C00-D6C5-4EE1-A76D-2D06A8291815}"/>
              </a:ext>
            </a:extLst>
          </p:cNvPr>
          <p:cNvSpPr>
            <a:spLocks noGrp="1"/>
          </p:cNvSpPr>
          <p:nvPr>
            <p:ph type="sldNum" sz="quarter" idx="4"/>
          </p:nvPr>
        </p:nvSpPr>
        <p:spPr/>
        <p:txBody>
          <a:bodyPr/>
          <a:lstStyle/>
          <a:p>
            <a:pPr>
              <a:defRPr/>
            </a:pPr>
            <a:fld id="{2F2E7587-817E-49FD-ADB5-5F7A90BCCD81}" type="slidenum">
              <a:rPr lang="en-US" smtClean="0">
                <a:solidFill>
                  <a:srgbClr val="000000"/>
                </a:solidFill>
              </a:rPr>
              <a:pPr>
                <a:defRPr/>
              </a:pPr>
              <a:t>27</a:t>
            </a:fld>
            <a:endParaRPr lang="en-US">
              <a:solidFill>
                <a:srgbClr val="000000"/>
              </a:solidFill>
            </a:endParaRPr>
          </a:p>
        </p:txBody>
      </p:sp>
      <p:sp>
        <p:nvSpPr>
          <p:cNvPr id="4" name="Content Placeholder 3">
            <a:extLst>
              <a:ext uri="{FF2B5EF4-FFF2-40B4-BE49-F238E27FC236}">
                <a16:creationId xmlns="" xmlns:a16="http://schemas.microsoft.com/office/drawing/2014/main" id="{B5C6FE2F-C647-4DF7-9CAA-0AE30AB983D0}"/>
              </a:ext>
            </a:extLst>
          </p:cNvPr>
          <p:cNvSpPr>
            <a:spLocks noGrp="1"/>
          </p:cNvSpPr>
          <p:nvPr>
            <p:ph sz="quarter" idx="4294967295"/>
          </p:nvPr>
        </p:nvSpPr>
        <p:spPr>
          <a:xfrm>
            <a:off x="762000" y="2133600"/>
            <a:ext cx="7772400" cy="4191000"/>
          </a:xfrm>
        </p:spPr>
        <p:txBody>
          <a:bodyPr/>
          <a:lstStyle/>
          <a:p>
            <a:r>
              <a:rPr lang="en-US"/>
              <a:t>Review Plan’s current definition of preventive care.  </a:t>
            </a:r>
          </a:p>
          <a:p>
            <a:pPr lvl="1"/>
            <a:r>
              <a:rPr lang="en-US"/>
              <a:t>Consult the Plan’s TPA.</a:t>
            </a:r>
          </a:p>
          <a:p>
            <a:pPr lvl="1"/>
            <a:r>
              <a:rPr lang="en-US"/>
              <a:t>Is an amendment needed or desired?</a:t>
            </a:r>
          </a:p>
          <a:p>
            <a:pPr lvl="1"/>
            <a:r>
              <a:rPr lang="en-US"/>
              <a:t>Participant communication may be needed (even if not expanding coverage, may need to clarify which preventive care services are covered at 100%). </a:t>
            </a:r>
          </a:p>
          <a:p>
            <a:r>
              <a:rPr lang="en-US"/>
              <a:t>Consider extent of TPA/PBM’s preventive drug lists</a:t>
            </a:r>
          </a:p>
          <a:p>
            <a:pPr marL="0" indent="0">
              <a:buNone/>
            </a:pPr>
            <a:endParaRPr lang="en-US"/>
          </a:p>
        </p:txBody>
      </p:sp>
    </p:spTree>
    <p:extLst>
      <p:ext uri="{BB962C8B-B14F-4D97-AF65-F5344CB8AC3E}">
        <p14:creationId xmlns:p14="http://schemas.microsoft.com/office/powerpoint/2010/main" val="498307045"/>
      </p:ext>
    </p:extLst>
  </p:cSld>
  <p:clrMapOvr>
    <a:masterClrMapping/>
  </p:clrMapOvr>
  <p:transition/>
  <p:timing/>
</p:sld>
</file>

<file path=ppt/slides/slide2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 xmlns:a16="http://schemas.microsoft.com/office/drawing/2014/main" id="{D83BD1B5-927D-4D35-A914-591CCD6FF354}"/>
              </a:ext>
            </a:extLst>
          </p:cNvPr>
          <p:cNvSpPr>
            <a:spLocks noGrp="1"/>
          </p:cNvSpPr>
          <p:nvPr>
            <p:ph type="title"/>
          </p:nvPr>
        </p:nvSpPr>
        <p:spPr/>
        <p:txBody>
          <a:bodyPr/>
          <a:lstStyle/>
          <a:p>
            <a:pPr algn="ctr"/>
            <a:r>
              <a:rPr lang="en-US"/>
              <a:t>Mental Health Parity FAQs</a:t>
            </a:r>
          </a:p>
        </p:txBody>
      </p:sp>
      <p:sp>
        <p:nvSpPr>
          <p:cNvPr id="3" name="Slide Number Placeholder 2">
            <a:extLst>
              <a:ext uri="{FF2B5EF4-FFF2-40B4-BE49-F238E27FC236}">
                <a16:creationId xmlns="" xmlns:a16="http://schemas.microsoft.com/office/drawing/2014/main" id="{2B6FA457-C128-4AE3-ADB7-D070E48B4B2E}"/>
              </a:ext>
            </a:extLst>
          </p:cNvPr>
          <p:cNvSpPr>
            <a:spLocks noGrp="1"/>
          </p:cNvSpPr>
          <p:nvPr>
            <p:ph type="sldNum" sz="quarter" idx="4"/>
          </p:nvPr>
        </p:nvSpPr>
        <p:spPr/>
        <p:txBody>
          <a:bodyPr/>
          <a:lstStyle/>
          <a:p>
            <a:pPr>
              <a:defRPr/>
            </a:pPr>
            <a:fld id="{2F2E7587-817E-49FD-ADB5-5F7A90BCCD81}" type="slidenum">
              <a:rPr lang="en-US" smtClean="0">
                <a:solidFill>
                  <a:srgbClr val="000000"/>
                </a:solidFill>
              </a:rPr>
              <a:pPr>
                <a:defRPr/>
              </a:pPr>
              <a:t>28</a:t>
            </a:fld>
            <a:endParaRPr lang="en-US">
              <a:solidFill>
                <a:srgbClr val="000000"/>
              </a:solidFill>
            </a:endParaRPr>
          </a:p>
        </p:txBody>
      </p:sp>
      <p:pic>
        <p:nvPicPr>
          <p:cNvPr id="5" name="Picture Placeholder 1">
            <a:extLst>
              <a:ext uri="{FF2B5EF4-FFF2-40B4-BE49-F238E27FC236}">
                <a16:creationId xmlns="" xmlns:a16="http://schemas.microsoft.com/office/drawing/2014/main" id="{AB743782-F0CB-4CE5-B02E-555066D55229}"/>
              </a:ext>
            </a:extLst>
          </p:cNvPr>
          <p:cNvPicPr>
            <a:picLocks noGrp="1" noChangeAspect="1"/>
          </p:cNvPicPr>
          <p:nvPr>
            <p:ph sz="quarter" idx="4294967295"/>
          </p:nvPr>
        </p:nvPicPr>
        <p:blipFill>
          <a:blip r:embed="rId3">
            <a:extLst>
              <a:ext uri="{28A0092B-C50C-407E-A947-70E740481C1C}">
                <a14:useLocalDpi xmlns:a14="http://schemas.microsoft.com/office/drawing/2010/main" val="0"/>
              </a:ext>
            </a:extLst>
          </a:blip>
          <a:stretch>
            <a:fillRect/>
          </a:stretch>
        </p:blipFill>
        <p:spPr>
          <a:xfrm>
            <a:off x="1830387" y="2133600"/>
            <a:ext cx="5483225" cy="3652837"/>
          </a:xfrm>
          <a:ln>
            <a:solidFill>
              <a:schemeClr val="tx1"/>
            </a:solidFill>
          </a:ln>
        </p:spPr>
      </p:pic>
    </p:spTree>
    <p:extLst>
      <p:ext uri="{BB962C8B-B14F-4D97-AF65-F5344CB8AC3E}">
        <p14:creationId xmlns:p14="http://schemas.microsoft.com/office/powerpoint/2010/main" val="3570314078"/>
      </p:ext>
    </p:extLst>
  </p:cSld>
  <p:clrMapOvr>
    <a:masterClrMapping/>
  </p:clrMapOvr>
  <p:transition/>
  <p:timing/>
</p:sld>
</file>

<file path=ppt/slides/slide2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 xmlns:a16="http://schemas.microsoft.com/office/drawing/2014/main" id="{241A73BB-8064-4E12-845D-540337FFCF25}"/>
              </a:ext>
            </a:extLst>
          </p:cNvPr>
          <p:cNvSpPr>
            <a:spLocks noGrp="1"/>
          </p:cNvSpPr>
          <p:nvPr>
            <p:ph type="title"/>
          </p:nvPr>
        </p:nvSpPr>
        <p:spPr/>
        <p:txBody>
          <a:bodyPr/>
          <a:lstStyle/>
          <a:p>
            <a:r>
              <a:rPr lang="en-US"/>
              <a:t>FAQs Part 39</a:t>
            </a:r>
          </a:p>
        </p:txBody>
      </p:sp>
      <p:sp>
        <p:nvSpPr>
          <p:cNvPr id="3" name="Slide Number Placeholder 2">
            <a:extLst>
              <a:ext uri="{FF2B5EF4-FFF2-40B4-BE49-F238E27FC236}">
                <a16:creationId xmlns="" xmlns:a16="http://schemas.microsoft.com/office/drawing/2014/main" id="{03F0B573-75F2-47C6-9CCE-FAA2331A214D}"/>
              </a:ext>
            </a:extLst>
          </p:cNvPr>
          <p:cNvSpPr>
            <a:spLocks noGrp="1"/>
          </p:cNvSpPr>
          <p:nvPr>
            <p:ph type="sldNum" sz="quarter" idx="4"/>
          </p:nvPr>
        </p:nvSpPr>
        <p:spPr/>
        <p:txBody>
          <a:bodyPr/>
          <a:lstStyle/>
          <a:p>
            <a:pPr>
              <a:defRPr/>
            </a:pPr>
            <a:fld id="{2F2E7587-817E-49FD-ADB5-5F7A90BCCD81}" type="slidenum">
              <a:rPr lang="en-US" smtClean="0">
                <a:solidFill>
                  <a:srgbClr val="000000"/>
                </a:solidFill>
              </a:rPr>
              <a:pPr>
                <a:defRPr/>
              </a:pPr>
              <a:t>29</a:t>
            </a:fld>
            <a:endParaRPr lang="en-US">
              <a:solidFill>
                <a:srgbClr val="000000"/>
              </a:solidFill>
            </a:endParaRPr>
          </a:p>
        </p:txBody>
      </p:sp>
      <p:sp>
        <p:nvSpPr>
          <p:cNvPr id="4" name="Content Placeholder 3">
            <a:extLst>
              <a:ext uri="{FF2B5EF4-FFF2-40B4-BE49-F238E27FC236}">
                <a16:creationId xmlns="" xmlns:a16="http://schemas.microsoft.com/office/drawing/2014/main" id="{303DBFA7-9C31-4CDC-BF44-053CC00AB7AB}"/>
              </a:ext>
            </a:extLst>
          </p:cNvPr>
          <p:cNvSpPr>
            <a:spLocks noGrp="1"/>
          </p:cNvSpPr>
          <p:nvPr>
            <p:ph sz="quarter" idx="4294967295"/>
          </p:nvPr>
        </p:nvSpPr>
        <p:spPr>
          <a:xfrm>
            <a:off x="685800" y="2133600"/>
            <a:ext cx="7772400" cy="4191000"/>
          </a:xfrm>
        </p:spPr>
        <p:txBody>
          <a:bodyPr/>
          <a:lstStyle/>
          <a:p>
            <a:r>
              <a:rPr lang="en-US" sz="2000">
                <a:latin typeface="+mn-lt"/>
              </a:rPr>
              <a:t>In response to the 21</a:t>
            </a:r>
            <a:r>
              <a:rPr lang="en-US" sz="2000" baseline="30000">
                <a:latin typeface="+mn-lt"/>
              </a:rPr>
              <a:t>st</a:t>
            </a:r>
            <a:r>
              <a:rPr lang="en-US" sz="2000">
                <a:latin typeface="+mn-lt"/>
              </a:rPr>
              <a:t> Century Cures Act, DOL/Treasury/HHS issued proposed FAQs on April 23, 2018</a:t>
            </a:r>
          </a:p>
          <a:p>
            <a:r>
              <a:rPr lang="en-US" sz="2000">
                <a:latin typeface="+mn-lt"/>
              </a:rPr>
              <a:t>Final FAQs were issued </a:t>
            </a:r>
            <a:r>
              <a:rPr lang="en-US" sz="2000" kern="1200">
                <a:latin typeface="+mn-lt"/>
                <a:ea typeface="Times New Roman"/>
                <a:cs typeface="Times New Roman"/>
              </a:rPr>
              <a:t>September 5, 2019</a:t>
            </a:r>
            <a:endParaRPr lang="en-US" sz="2000" kern="1200">
              <a:latin typeface="+mn-lt"/>
              <a:cs typeface="Times New Roman"/>
            </a:endParaRPr>
          </a:p>
          <a:p>
            <a:pPr lvl="1"/>
            <a:r>
              <a:rPr lang="en-US" sz="1800" kern="1200">
                <a:latin typeface="+mn-lt"/>
                <a:cs typeface="Times New Roman"/>
              </a:rPr>
              <a:t>Most FAQs were finalized with only clarifying changes</a:t>
            </a:r>
          </a:p>
          <a:p>
            <a:pPr lvl="1"/>
            <a:r>
              <a:rPr lang="en-US" sz="1800" kern="1200">
                <a:latin typeface="+mn-lt"/>
                <a:cs typeface="Times New Roman"/>
              </a:rPr>
              <a:t>1 FAQ was withdrawn</a:t>
            </a:r>
          </a:p>
          <a:p>
            <a:pPr lvl="1"/>
            <a:r>
              <a:rPr lang="en-US" sz="1800" kern="1200">
                <a:latin typeface="+mn-lt"/>
                <a:cs typeface="Times New Roman"/>
              </a:rPr>
              <a:t>Several FAQs focus on administration that is inconsistent with the plan design</a:t>
            </a:r>
          </a:p>
          <a:p>
            <a:pPr lvl="1"/>
            <a:r>
              <a:rPr lang="en-US" sz="1800" kern="1200">
                <a:latin typeface="+mn-lt"/>
                <a:cs typeface="Times New Roman"/>
              </a:rPr>
              <a:t>Several FAQs focus on non-quantitative treatment limitations (NQTLs)</a:t>
            </a:r>
            <a:endParaRPr lang="en-US" sz="1800">
              <a:latin typeface="+mn-lt"/>
            </a:endParaRPr>
          </a:p>
        </p:txBody>
      </p:sp>
    </p:spTree>
    <p:extLst>
      <p:ext uri="{BB962C8B-B14F-4D97-AF65-F5344CB8AC3E}">
        <p14:creationId xmlns:p14="http://schemas.microsoft.com/office/powerpoint/2010/main" val="3627029914"/>
      </p:ext>
    </p:extLst>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pPr algn="ctr"/>
            <a:r>
              <a:rPr lang="en-US"/>
              <a:t>Hardship Guidance</a:t>
            </a:r>
          </a:p>
        </p:txBody>
      </p:sp>
      <p:sp>
        <p:nvSpPr>
          <p:cNvPr id="4" name="Slide Number Placeholder 3">
            <a:extLst>
              <a:ext uri="{FF2B5EF4-FFF2-40B4-BE49-F238E27FC236}">
                <a16:creationId xmlns="" xmlns:a16="http://schemas.microsoft.com/office/drawing/2014/main" id="{FA500EC6-5F1E-4AC3-A877-9670E87AA388}"/>
              </a:ext>
            </a:extLst>
          </p:cNvPr>
          <p:cNvSpPr>
            <a:spLocks noGrp="1"/>
          </p:cNvSpPr>
          <p:nvPr>
            <p:ph type="sldNum" sz="quarter" idx="4"/>
          </p:nvPr>
        </p:nvSpPr>
        <p:spPr/>
        <p:txBody>
          <a:bodyPr/>
          <a:lstStyle/>
          <a:p>
            <a:fld id="{2F2E7587-817E-49FD-ADB5-5F7A90BCCD81}" type="slidenum">
              <a:rPr lang="en-US" smtClean="0"/>
              <a:t>3</a:t>
            </a:fld>
            <a:endParaRPr lang="en-US"/>
          </a:p>
        </p:txBody>
      </p:sp>
      <p:pic>
        <p:nvPicPr>
          <p:cNvPr id="5" name="Picture 4">
            <a:extLst>
              <a:ext uri="{FF2B5EF4-FFF2-40B4-BE49-F238E27FC236}">
                <a16:creationId xmlns="" xmlns:a16="http://schemas.microsoft.com/office/drawing/2014/main" id="{7E88AB11-6E0C-4526-BB34-CCF830D4E60C}"/>
              </a:ext>
            </a:extLst>
          </p:cNvPr>
          <p:cNvPicPr>
            <a:picLocks noChangeAspect="1"/>
          </p:cNvPicPr>
          <p:nvPr/>
        </p:nvPicPr>
        <p:blipFill>
          <a:blip r:embed="rId3">
            <a:extLst>
              <a:ext uri="{28A0092B-C50C-407E-A947-70E740481C1C}">
                <a14:useLocalDpi xmlns:a14="http://schemas.microsoft.com/office/drawing/2010/main" val="0"/>
              </a:ext>
            </a:extLst>
          </a:blip>
          <a:srcRect b="3042"/>
          <a:stretch>
            <a:fillRect/>
          </a:stretch>
        </p:blipFill>
        <p:spPr>
          <a:xfrm>
            <a:off x="2133600" y="1872069"/>
            <a:ext cx="5486400" cy="4604931"/>
          </a:xfrm>
          <a:prstGeom prst="rect">
            <a:avLst/>
          </a:prstGeom>
        </p:spPr>
      </p:pic>
    </p:spTree>
    <p:extLst>
      <p:ext uri="{BB962C8B-B14F-4D97-AF65-F5344CB8AC3E}">
        <p14:creationId xmlns:p14="http://schemas.microsoft.com/office/powerpoint/2010/main" val="2094074697"/>
      </p:ext>
    </p:extLst>
  </p:cSld>
  <p:clrMapOvr>
    <a:masterClrMapping/>
  </p:clrMapOvr>
  <p:transition/>
  <p:timing/>
</p:sld>
</file>

<file path=ppt/slides/slide3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 xmlns:a16="http://schemas.microsoft.com/office/drawing/2014/main" id="{F6BFC5EF-3533-45B0-9E24-2B24183DF591}"/>
              </a:ext>
            </a:extLst>
          </p:cNvPr>
          <p:cNvSpPr>
            <a:spLocks noGrp="1"/>
          </p:cNvSpPr>
          <p:nvPr>
            <p:ph type="title"/>
          </p:nvPr>
        </p:nvSpPr>
        <p:spPr/>
        <p:txBody>
          <a:bodyPr/>
          <a:lstStyle/>
          <a:p>
            <a:r>
              <a:rPr lang="en-US"/>
              <a:t>NQTL Compliance</a:t>
            </a:r>
          </a:p>
        </p:txBody>
      </p:sp>
      <p:sp>
        <p:nvSpPr>
          <p:cNvPr id="3" name="Slide Number Placeholder 2">
            <a:extLst>
              <a:ext uri="{FF2B5EF4-FFF2-40B4-BE49-F238E27FC236}">
                <a16:creationId xmlns="" xmlns:a16="http://schemas.microsoft.com/office/drawing/2014/main" id="{8A2C0C00-D6C5-4EE1-A76D-2D06A8291815}"/>
              </a:ext>
            </a:extLst>
          </p:cNvPr>
          <p:cNvSpPr>
            <a:spLocks noGrp="1"/>
          </p:cNvSpPr>
          <p:nvPr>
            <p:ph type="sldNum" sz="quarter" idx="4"/>
          </p:nvPr>
        </p:nvSpPr>
        <p:spPr/>
        <p:txBody>
          <a:bodyPr/>
          <a:lstStyle/>
          <a:p>
            <a:pPr>
              <a:defRPr/>
            </a:pPr>
            <a:fld id="{2F2E7587-817E-49FD-ADB5-5F7A90BCCD81}" type="slidenum">
              <a:rPr lang="en-US" smtClean="0">
                <a:solidFill>
                  <a:srgbClr val="000000"/>
                </a:solidFill>
              </a:rPr>
              <a:pPr>
                <a:defRPr/>
              </a:pPr>
              <a:t>30</a:t>
            </a:fld>
            <a:endParaRPr lang="en-US">
              <a:solidFill>
                <a:srgbClr val="000000"/>
              </a:solidFill>
            </a:endParaRPr>
          </a:p>
        </p:txBody>
      </p:sp>
      <p:sp>
        <p:nvSpPr>
          <p:cNvPr id="4" name="Content Placeholder 3">
            <a:extLst>
              <a:ext uri="{FF2B5EF4-FFF2-40B4-BE49-F238E27FC236}">
                <a16:creationId xmlns="" xmlns:a16="http://schemas.microsoft.com/office/drawing/2014/main" id="{B5C6FE2F-C647-4DF7-9CAA-0AE30AB983D0}"/>
              </a:ext>
            </a:extLst>
          </p:cNvPr>
          <p:cNvSpPr>
            <a:spLocks noGrp="1"/>
          </p:cNvSpPr>
          <p:nvPr>
            <p:ph sz="quarter" idx="4294967295"/>
          </p:nvPr>
        </p:nvSpPr>
        <p:spPr>
          <a:xfrm>
            <a:off x="685800" y="2133600"/>
            <a:ext cx="7772400" cy="4191000"/>
          </a:xfrm>
        </p:spPr>
        <p:txBody>
          <a:bodyPr>
            <a:normAutofit lnSpcReduction="10000"/>
          </a:bodyPr>
          <a:lstStyle/>
          <a:p>
            <a:pPr marL="457200" lvl="1" indent="0">
              <a:buNone/>
            </a:pPr>
            <a:r>
              <a:rPr lang="en-US"/>
              <a:t>“A group health plan (or health insurance coverage) may not impose a nonquantitative treatment limitation with respect to mental health or substance use disorder benefits in any classification unless, under the terms of the plan (or health insurance coverage) as written and in operation, any processes, strategies, evidentiary standards, or other factors used in applying the nonquantitative treatment limitation to mental health or substance use disorder benefits in the classification are comparable to, and are applied no more stringently than, the processes, strategies, evidentiary standards, or other factors used in applying the limitation with respect to medical/surgical benefits in the classification.”</a:t>
            </a:r>
          </a:p>
          <a:p>
            <a:pPr lvl="1"/>
            <a:endParaRPr lang="en-US"/>
          </a:p>
        </p:txBody>
      </p:sp>
    </p:spTree>
    <p:extLst>
      <p:ext uri="{BB962C8B-B14F-4D97-AF65-F5344CB8AC3E}">
        <p14:creationId xmlns:p14="http://schemas.microsoft.com/office/powerpoint/2010/main" val="1636738411"/>
      </p:ext>
    </p:extLst>
  </p:cSld>
  <p:clrMapOvr>
    <a:masterClrMapping/>
  </p:clrMapOvr>
  <p:transition/>
  <p:timing/>
</p:sld>
</file>

<file path=ppt/slides/slide3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 xmlns:a16="http://schemas.microsoft.com/office/drawing/2014/main" id="{F6BFC5EF-3533-45B0-9E24-2B24183DF591}"/>
              </a:ext>
            </a:extLst>
          </p:cNvPr>
          <p:cNvSpPr>
            <a:spLocks noGrp="1"/>
          </p:cNvSpPr>
          <p:nvPr>
            <p:ph type="title"/>
          </p:nvPr>
        </p:nvSpPr>
        <p:spPr/>
        <p:txBody>
          <a:bodyPr/>
          <a:lstStyle/>
          <a:p>
            <a:r>
              <a:rPr lang="en-US"/>
              <a:t>Plan Considerations</a:t>
            </a:r>
          </a:p>
        </p:txBody>
      </p:sp>
      <p:sp>
        <p:nvSpPr>
          <p:cNvPr id="3" name="Slide Number Placeholder 2">
            <a:extLst>
              <a:ext uri="{FF2B5EF4-FFF2-40B4-BE49-F238E27FC236}">
                <a16:creationId xmlns="" xmlns:a16="http://schemas.microsoft.com/office/drawing/2014/main" id="{8A2C0C00-D6C5-4EE1-A76D-2D06A8291815}"/>
              </a:ext>
            </a:extLst>
          </p:cNvPr>
          <p:cNvSpPr>
            <a:spLocks noGrp="1"/>
          </p:cNvSpPr>
          <p:nvPr>
            <p:ph type="sldNum" sz="quarter" idx="4"/>
          </p:nvPr>
        </p:nvSpPr>
        <p:spPr/>
        <p:txBody>
          <a:bodyPr/>
          <a:lstStyle/>
          <a:p>
            <a:pPr>
              <a:defRPr/>
            </a:pPr>
            <a:fld id="{2F2E7587-817E-49FD-ADB5-5F7A90BCCD81}" type="slidenum">
              <a:rPr lang="en-US" smtClean="0">
                <a:solidFill>
                  <a:srgbClr val="000000"/>
                </a:solidFill>
              </a:rPr>
              <a:pPr>
                <a:defRPr/>
              </a:pPr>
              <a:t>31</a:t>
            </a:fld>
            <a:endParaRPr lang="en-US">
              <a:solidFill>
                <a:srgbClr val="000000"/>
              </a:solidFill>
            </a:endParaRPr>
          </a:p>
        </p:txBody>
      </p:sp>
      <p:sp>
        <p:nvSpPr>
          <p:cNvPr id="4" name="Content Placeholder 3">
            <a:extLst>
              <a:ext uri="{FF2B5EF4-FFF2-40B4-BE49-F238E27FC236}">
                <a16:creationId xmlns="" xmlns:a16="http://schemas.microsoft.com/office/drawing/2014/main" id="{B5C6FE2F-C647-4DF7-9CAA-0AE30AB983D0}"/>
              </a:ext>
            </a:extLst>
          </p:cNvPr>
          <p:cNvSpPr>
            <a:spLocks noGrp="1"/>
          </p:cNvSpPr>
          <p:nvPr>
            <p:ph sz="quarter" idx="4294967295"/>
          </p:nvPr>
        </p:nvSpPr>
        <p:spPr>
          <a:xfrm>
            <a:off x="838200" y="2133600"/>
            <a:ext cx="7772400" cy="4191000"/>
          </a:xfrm>
        </p:spPr>
        <p:txBody>
          <a:bodyPr/>
          <a:lstStyle/>
          <a:p>
            <a:r>
              <a:rPr lang="en-US"/>
              <a:t>Understand what NQTLs apply under your plan</a:t>
            </a:r>
          </a:p>
          <a:p>
            <a:pPr lvl="1"/>
            <a:r>
              <a:rPr lang="en-US"/>
              <a:t>Is the NQTL intentional?</a:t>
            </a:r>
          </a:p>
          <a:p>
            <a:pPr lvl="1"/>
            <a:r>
              <a:rPr lang="en-US"/>
              <a:t>Can you answer “why”?</a:t>
            </a:r>
          </a:p>
          <a:p>
            <a:r>
              <a:rPr lang="en-US"/>
              <a:t>Consider requesting confirmation of operational compliance</a:t>
            </a:r>
          </a:p>
          <a:p>
            <a:r>
              <a:rPr lang="en-US"/>
              <a:t>Consider contractual provisions to protect the plan in the event administration is inconsistent with plan design</a:t>
            </a:r>
          </a:p>
        </p:txBody>
      </p:sp>
    </p:spTree>
    <p:extLst>
      <p:ext uri="{BB962C8B-B14F-4D97-AF65-F5344CB8AC3E}">
        <p14:creationId xmlns:p14="http://schemas.microsoft.com/office/powerpoint/2010/main" val="918155286"/>
      </p:ext>
    </p:extLst>
  </p:cSld>
  <p:clrMapOvr>
    <a:masterClrMapping/>
  </p:clrMapOvr>
  <p:transition/>
  <p:timing/>
</p:sld>
</file>

<file path=ppt/slides/slide3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 xmlns:a16="http://schemas.microsoft.com/office/drawing/2014/main" id="{7BE9E779-DF43-473D-9E5D-E4B8128ECABF}"/>
              </a:ext>
            </a:extLst>
          </p:cNvPr>
          <p:cNvSpPr>
            <a:spLocks noGrp="1"/>
          </p:cNvSpPr>
          <p:nvPr>
            <p:ph type="title"/>
          </p:nvPr>
        </p:nvSpPr>
        <p:spPr>
          <a:xfrm>
            <a:off x="457200" y="1524000"/>
            <a:ext cx="8229600" cy="1524000"/>
          </a:xfrm>
        </p:spPr>
        <p:txBody>
          <a:bodyPr>
            <a:normAutofit fontScale="90000"/>
          </a:bodyPr>
          <a:lstStyle/>
          <a:p>
            <a:r>
              <a:rPr lang="en-US"/>
              <a:t>State Mandates and Reporting Requirements</a:t>
            </a:r>
            <a:br>
              <a:rPr lang="en-US"/>
            </a:br>
          </a:p>
        </p:txBody>
      </p:sp>
      <p:sp>
        <p:nvSpPr>
          <p:cNvPr id="4" name="Slide Number Placeholder 3">
            <a:extLst>
              <a:ext uri="{FF2B5EF4-FFF2-40B4-BE49-F238E27FC236}">
                <a16:creationId xmlns="" xmlns:a16="http://schemas.microsoft.com/office/drawing/2014/main" id="{D346EC1C-8722-4D7A-A147-E48A114847D6}"/>
              </a:ext>
            </a:extLst>
          </p:cNvPr>
          <p:cNvSpPr>
            <a:spLocks noGrp="1"/>
          </p:cNvSpPr>
          <p:nvPr>
            <p:ph type="sldNum" sz="quarter" idx="4"/>
          </p:nvPr>
        </p:nvSpPr>
        <p:spPr/>
        <p:txBody>
          <a:bodyPr/>
          <a:lstStyle/>
          <a:p>
            <a:pPr>
              <a:defRPr/>
            </a:pPr>
            <a:fld id="{CC9FB782-EF7A-4651-BF98-27C1E93E2135}" type="slidenum">
              <a:rPr lang="en-US" smtClean="0">
                <a:solidFill>
                  <a:srgbClr val="000000"/>
                </a:solidFill>
              </a:rPr>
              <a:pPr>
                <a:defRPr/>
              </a:pPr>
              <a:t>32</a:t>
            </a:fld>
            <a:endParaRPr lang="en-US">
              <a:solidFill>
                <a:srgbClr val="000000"/>
              </a:solidFill>
            </a:endParaRPr>
          </a:p>
        </p:txBody>
      </p:sp>
    </p:spTree>
    <p:extLst>
      <p:ext uri="{BB962C8B-B14F-4D97-AF65-F5344CB8AC3E}">
        <p14:creationId xmlns:p14="http://schemas.microsoft.com/office/powerpoint/2010/main" val="2785160120"/>
      </p:ext>
    </p:extLst>
  </p:cSld>
  <p:clrMapOvr>
    <a:masterClrMapping/>
  </p:clrMapOvr>
  <p:transition/>
  <p:timing/>
</p:sld>
</file>

<file path=ppt/slides/slide3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5" name="Title 4"/>
          <p:cNvSpPr>
            <a:spLocks noGrp="1"/>
          </p:cNvSpPr>
          <p:nvPr>
            <p:ph type="title"/>
          </p:nvPr>
        </p:nvSpPr>
        <p:spPr/>
        <p:txBody>
          <a:bodyPr/>
          <a:lstStyle/>
          <a:p>
            <a:r>
              <a:rPr lang="en-US"/>
              <a:t>Individual Health Insurance Mandates</a:t>
            </a:r>
          </a:p>
        </p:txBody>
      </p:sp>
      <p:sp>
        <p:nvSpPr>
          <p:cNvPr id="4" name="Slide Number Placeholder 3"/>
          <p:cNvSpPr>
            <a:spLocks noGrp="1"/>
          </p:cNvSpPr>
          <p:nvPr>
            <p:ph type="sldNum" sz="quarter" idx="4"/>
          </p:nvPr>
        </p:nvSpPr>
        <p:spPr/>
        <p:txBody>
          <a:bodyPr/>
          <a:lstStyle/>
          <a:p>
            <a:pPr>
              <a:defRPr/>
            </a:pPr>
            <a:fld id="{CC9FB782-EF7A-4651-BF98-27C1E93E2135}" type="slidenum">
              <a:rPr lang="en-US" smtClean="0">
                <a:solidFill>
                  <a:srgbClr val="000000"/>
                </a:solidFill>
              </a:rPr>
              <a:pPr>
                <a:defRPr/>
              </a:pPr>
              <a:t>33</a:t>
            </a:fld>
            <a:endParaRPr lang="en-US">
              <a:solidFill>
                <a:srgbClr val="000000"/>
              </a:solidFill>
            </a:endParaRPr>
          </a:p>
        </p:txBody>
      </p:sp>
      <p:sp>
        <p:nvSpPr>
          <p:cNvPr id="6" name="Content Placeholder 5"/>
          <p:cNvSpPr>
            <a:spLocks noGrp="1"/>
          </p:cNvSpPr>
          <p:nvPr>
            <p:ph sz="quarter" idx="4294967295"/>
          </p:nvPr>
        </p:nvSpPr>
        <p:spPr>
          <a:xfrm>
            <a:off x="762000" y="2057400"/>
            <a:ext cx="7772400" cy="4191000"/>
          </a:xfrm>
        </p:spPr>
        <p:txBody>
          <a:bodyPr/>
          <a:lstStyle/>
          <a:p>
            <a:pPr>
              <a:spcAft>
                <a:spcPts val="600"/>
              </a:spcAft>
            </a:pPr>
            <a:r>
              <a:rPr lang="en-US"/>
              <a:t>Currently Adopted</a:t>
            </a:r>
            <a:endParaRPr lang="en-US" sz="1800"/>
          </a:p>
          <a:p>
            <a:pPr lvl="1">
              <a:spcAft>
                <a:spcPts val="600"/>
              </a:spcAft>
            </a:pPr>
            <a:r>
              <a:rPr lang="en-US" sz="1800"/>
              <a:t>Massachusetts (2007)</a:t>
            </a:r>
          </a:p>
          <a:p>
            <a:pPr lvl="1">
              <a:spcAft>
                <a:spcPts val="600"/>
              </a:spcAft>
            </a:pPr>
            <a:r>
              <a:rPr lang="en-US" sz="1800"/>
              <a:t>New Jersey (2019)</a:t>
            </a:r>
          </a:p>
          <a:p>
            <a:pPr lvl="1">
              <a:spcAft>
                <a:spcPts val="600"/>
              </a:spcAft>
            </a:pPr>
            <a:r>
              <a:rPr lang="en-US" sz="1800"/>
              <a:t>DC (2019)</a:t>
            </a:r>
          </a:p>
          <a:p>
            <a:pPr lvl="1">
              <a:spcAft>
                <a:spcPts val="600"/>
              </a:spcAft>
            </a:pPr>
            <a:r>
              <a:rPr lang="en-US" sz="1800"/>
              <a:t>California (2020) </a:t>
            </a:r>
          </a:p>
          <a:p>
            <a:pPr lvl="1">
              <a:spcAft>
                <a:spcPts val="1200"/>
              </a:spcAft>
            </a:pPr>
            <a:r>
              <a:rPr lang="en-US" sz="1800"/>
              <a:t>Rhode Island (2020)</a:t>
            </a:r>
          </a:p>
          <a:p>
            <a:pPr lvl="1">
              <a:spcAft>
                <a:spcPts val="1200"/>
              </a:spcAft>
            </a:pPr>
            <a:r>
              <a:rPr lang="en-US" sz="1800"/>
              <a:t>Vermont (2020) </a:t>
            </a:r>
          </a:p>
          <a:p>
            <a:pPr>
              <a:spcAft>
                <a:spcPts val="1200"/>
              </a:spcAft>
            </a:pPr>
            <a:r>
              <a:rPr lang="en-US"/>
              <a:t>Most state mandates mirror ACA individual mandate provisions</a:t>
            </a:r>
          </a:p>
        </p:txBody>
      </p:sp>
    </p:spTree>
    <p:extLst>
      <p:ext uri="{BB962C8B-B14F-4D97-AF65-F5344CB8AC3E}">
        <p14:creationId xmlns:p14="http://schemas.microsoft.com/office/powerpoint/2010/main" val="4238746662"/>
      </p:ext>
    </p:extLst>
  </p:cSld>
  <p:clrMapOvr>
    <a:masterClrMapping/>
  </p:clrMapOvr>
  <p:transition/>
  <p:timing/>
</p:sld>
</file>

<file path=ppt/slides/slide3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5" name="Title 4"/>
          <p:cNvSpPr>
            <a:spLocks noGrp="1"/>
          </p:cNvSpPr>
          <p:nvPr>
            <p:ph type="title"/>
          </p:nvPr>
        </p:nvSpPr>
        <p:spPr/>
        <p:txBody>
          <a:bodyPr/>
          <a:lstStyle/>
          <a:p>
            <a:r>
              <a:rPr lang="en-US"/>
              <a:t>New Jersey Individual Mandate</a:t>
            </a:r>
          </a:p>
        </p:txBody>
      </p:sp>
      <p:sp>
        <p:nvSpPr>
          <p:cNvPr id="4" name="Slide Number Placeholder 3"/>
          <p:cNvSpPr>
            <a:spLocks noGrp="1"/>
          </p:cNvSpPr>
          <p:nvPr>
            <p:ph type="sldNum" sz="quarter" idx="4"/>
          </p:nvPr>
        </p:nvSpPr>
        <p:spPr/>
        <p:txBody>
          <a:bodyPr/>
          <a:lstStyle/>
          <a:p>
            <a:pPr>
              <a:defRPr/>
            </a:pPr>
            <a:fld id="{CC9FB782-EF7A-4651-BF98-27C1E93E2135}" type="slidenum">
              <a:rPr lang="en-US" smtClean="0">
                <a:solidFill>
                  <a:srgbClr val="000000"/>
                </a:solidFill>
              </a:rPr>
              <a:pPr>
                <a:defRPr/>
              </a:pPr>
              <a:t>34</a:t>
            </a:fld>
            <a:endParaRPr lang="en-US">
              <a:solidFill>
                <a:srgbClr val="000000"/>
              </a:solidFill>
            </a:endParaRPr>
          </a:p>
        </p:txBody>
      </p:sp>
      <p:sp>
        <p:nvSpPr>
          <p:cNvPr id="6" name="Content Placeholder 5"/>
          <p:cNvSpPr>
            <a:spLocks noGrp="1"/>
          </p:cNvSpPr>
          <p:nvPr>
            <p:ph sz="quarter" idx="4294967295"/>
          </p:nvPr>
        </p:nvSpPr>
        <p:spPr>
          <a:xfrm>
            <a:off x="762000" y="2133600"/>
            <a:ext cx="7772400" cy="4191000"/>
          </a:xfrm>
        </p:spPr>
        <p:txBody>
          <a:bodyPr/>
          <a:lstStyle/>
          <a:p>
            <a:pPr>
              <a:spcAft>
                <a:spcPts val="1200"/>
              </a:spcAft>
            </a:pPr>
            <a:r>
              <a:rPr lang="en-US"/>
              <a:t>Mirrors ACA IM </a:t>
            </a:r>
            <a:r>
              <a:rPr lang="en-US">
                <a:sym typeface="Wingdings" pitchFamily="2" charset="2"/>
              </a:rPr>
              <a:t> </a:t>
            </a:r>
            <a:r>
              <a:rPr lang="en-US"/>
              <a:t>imposes a penalty on New Jersey residents who fail to obtain minimum essential coverage</a:t>
            </a:r>
          </a:p>
          <a:p>
            <a:pPr>
              <a:spcAft>
                <a:spcPts val="1200"/>
              </a:spcAft>
            </a:pPr>
            <a:r>
              <a:rPr lang="en-US"/>
              <a:t>Reporting required for employers with NJ </a:t>
            </a:r>
            <a:r>
              <a:rPr lang="en-US" i="1" u="sng"/>
              <a:t>residents</a:t>
            </a:r>
            <a:r>
              <a:rPr lang="en-US"/>
              <a:t> </a:t>
            </a:r>
          </a:p>
          <a:p>
            <a:pPr lvl="1">
              <a:spcAft>
                <a:spcPts val="1200"/>
              </a:spcAft>
            </a:pPr>
            <a:r>
              <a:rPr lang="en-US"/>
              <a:t>Must file 2019 coverage information by March 31, 2020</a:t>
            </a:r>
          </a:p>
          <a:p>
            <a:pPr lvl="1">
              <a:spcAft>
                <a:spcPts val="1200"/>
              </a:spcAft>
            </a:pPr>
            <a:r>
              <a:rPr lang="en-US"/>
              <a:t>Can use federal ACA reporting forms</a:t>
            </a:r>
          </a:p>
          <a:p>
            <a:pPr lvl="1">
              <a:spcAft>
                <a:spcPts val="1200"/>
              </a:spcAft>
            </a:pPr>
            <a:r>
              <a:rPr lang="en-US"/>
              <a:t>More guidance available at </a:t>
            </a:r>
            <a:r>
              <a:rPr lang="en-US" sz="1600">
                <a:hlinkClick r:id="rId3"/>
              </a:rPr>
              <a:t>https://nj.gov/treasury/njhealthinsurancemandate/employers.shtml</a:t>
            </a:r>
            <a:endParaRPr lang="en-US" sz="1600"/>
          </a:p>
        </p:txBody>
      </p:sp>
    </p:spTree>
    <p:extLst>
      <p:ext uri="{BB962C8B-B14F-4D97-AF65-F5344CB8AC3E}">
        <p14:creationId xmlns:p14="http://schemas.microsoft.com/office/powerpoint/2010/main" val="29793351"/>
      </p:ext>
    </p:extLst>
  </p:cSld>
  <p:clrMapOvr>
    <a:masterClrMapping/>
  </p:clrMapOvr>
  <p:transition/>
  <p:timing/>
</p:sld>
</file>

<file path=ppt/slides/slide3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t>DC Individual Mandate</a:t>
            </a:r>
          </a:p>
        </p:txBody>
      </p:sp>
      <p:sp>
        <p:nvSpPr>
          <p:cNvPr id="3" name="Slide Number Placeholder 2"/>
          <p:cNvSpPr>
            <a:spLocks noGrp="1"/>
          </p:cNvSpPr>
          <p:nvPr>
            <p:ph type="sldNum" sz="quarter" idx="4"/>
          </p:nvPr>
        </p:nvSpPr>
        <p:spPr/>
        <p:txBody>
          <a:bodyPr/>
          <a:lstStyle/>
          <a:p>
            <a:pPr>
              <a:defRPr/>
            </a:pPr>
            <a:fld id="{2F2E7587-817E-49FD-ADB5-5F7A90BCCD81}" type="slidenum">
              <a:rPr lang="en-US" smtClean="0">
                <a:solidFill>
                  <a:srgbClr val="000000"/>
                </a:solidFill>
              </a:rPr>
              <a:pPr>
                <a:defRPr/>
              </a:pPr>
              <a:t>35</a:t>
            </a:fld>
            <a:endParaRPr lang="en-US">
              <a:solidFill>
                <a:srgbClr val="000000"/>
              </a:solidFill>
            </a:endParaRPr>
          </a:p>
        </p:txBody>
      </p:sp>
      <p:sp>
        <p:nvSpPr>
          <p:cNvPr id="5" name="Content Placeholder 5"/>
          <p:cNvSpPr>
            <a:spLocks noGrp="1"/>
          </p:cNvSpPr>
          <p:nvPr>
            <p:ph sz="quarter" idx="4294967295"/>
          </p:nvPr>
        </p:nvSpPr>
        <p:spPr>
          <a:xfrm>
            <a:off x="685800" y="1994079"/>
            <a:ext cx="7772400" cy="4876800"/>
          </a:xfrm>
        </p:spPr>
        <p:txBody>
          <a:bodyPr/>
          <a:lstStyle/>
          <a:p>
            <a:pPr>
              <a:spcAft>
                <a:spcPts val="1200"/>
              </a:spcAft>
            </a:pPr>
            <a:r>
              <a:rPr lang="en-US"/>
              <a:t>Mirrors ACA IM </a:t>
            </a:r>
            <a:r>
              <a:rPr lang="en-US">
                <a:sym typeface="Wingdings" pitchFamily="2" charset="2"/>
              </a:rPr>
              <a:t> </a:t>
            </a:r>
            <a:r>
              <a:rPr lang="en-US"/>
              <a:t>imposes a penalty on DC residents who fail to obtain minimum essential coverage</a:t>
            </a:r>
          </a:p>
          <a:p>
            <a:pPr>
              <a:spcAft>
                <a:spcPts val="1200"/>
              </a:spcAft>
            </a:pPr>
            <a:r>
              <a:rPr lang="en-US"/>
              <a:t>Reporting required for employer sponsors of group health plans that covered at least 50 full-time employees, including at least one DC resident, during the applicable calendar year</a:t>
            </a:r>
          </a:p>
          <a:p>
            <a:pPr lvl="1">
              <a:spcAft>
                <a:spcPts val="1200"/>
              </a:spcAft>
            </a:pPr>
            <a:r>
              <a:rPr lang="en-US"/>
              <a:t>Must file 2019 coverage information by June 30, 2020</a:t>
            </a:r>
          </a:p>
          <a:p>
            <a:pPr lvl="1">
              <a:spcAft>
                <a:spcPts val="1200"/>
              </a:spcAft>
            </a:pPr>
            <a:r>
              <a:rPr lang="en-US"/>
              <a:t>Can use federal ACA reporting forms</a:t>
            </a:r>
          </a:p>
          <a:p>
            <a:pPr lvl="1">
              <a:spcAft>
                <a:spcPts val="1200"/>
              </a:spcAft>
            </a:pPr>
            <a:r>
              <a:rPr lang="en-US"/>
              <a:t>See DC Office of Tax and Revenue </a:t>
            </a:r>
            <a:r>
              <a:rPr lang="en-US">
                <a:hlinkClick r:id="rId3"/>
              </a:rPr>
              <a:t>Notice 2019-04</a:t>
            </a:r>
            <a:endParaRPr lang="en-US"/>
          </a:p>
        </p:txBody>
      </p:sp>
    </p:spTree>
    <p:extLst>
      <p:ext uri="{BB962C8B-B14F-4D97-AF65-F5344CB8AC3E}">
        <p14:creationId xmlns:p14="http://schemas.microsoft.com/office/powerpoint/2010/main" val="4139844079"/>
      </p:ext>
    </p:extLst>
  </p:cSld>
  <p:clrMapOvr>
    <a:masterClrMapping/>
  </p:clrMapOvr>
  <p:transition/>
  <p:timing/>
</p:sld>
</file>

<file path=ppt/slides/slide3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t>Massachusetts Reporting</a:t>
            </a:r>
          </a:p>
        </p:txBody>
      </p:sp>
      <p:sp>
        <p:nvSpPr>
          <p:cNvPr id="3" name="Slide Number Placeholder 2"/>
          <p:cNvSpPr>
            <a:spLocks noGrp="1"/>
          </p:cNvSpPr>
          <p:nvPr>
            <p:ph type="sldNum" sz="quarter" idx="4"/>
          </p:nvPr>
        </p:nvSpPr>
        <p:spPr/>
        <p:txBody>
          <a:bodyPr/>
          <a:lstStyle/>
          <a:p>
            <a:pPr>
              <a:defRPr/>
            </a:pPr>
            <a:fld id="{2F2E7587-817E-49FD-ADB5-5F7A90BCCD81}" type="slidenum">
              <a:rPr lang="en-US" smtClean="0">
                <a:solidFill>
                  <a:srgbClr val="000000"/>
                </a:solidFill>
              </a:rPr>
              <a:pPr>
                <a:defRPr/>
              </a:pPr>
              <a:t>36</a:t>
            </a:fld>
            <a:endParaRPr lang="en-US">
              <a:solidFill>
                <a:srgbClr val="000000"/>
              </a:solidFill>
            </a:endParaRPr>
          </a:p>
        </p:txBody>
      </p:sp>
      <p:sp>
        <p:nvSpPr>
          <p:cNvPr id="4" name="Content Placeholder 3"/>
          <p:cNvSpPr>
            <a:spLocks noGrp="1"/>
          </p:cNvSpPr>
          <p:nvPr>
            <p:ph sz="quarter" idx="4294967295"/>
          </p:nvPr>
        </p:nvSpPr>
        <p:spPr>
          <a:xfrm>
            <a:off x="685800" y="1981200"/>
            <a:ext cx="7772400" cy="4191000"/>
          </a:xfrm>
        </p:spPr>
        <p:txBody>
          <a:bodyPr>
            <a:normAutofit lnSpcReduction="10000"/>
          </a:bodyPr>
          <a:lstStyle/>
          <a:p>
            <a:pPr>
              <a:spcAft>
                <a:spcPts val="1000"/>
              </a:spcAft>
            </a:pPr>
            <a:r>
              <a:rPr lang="en-US" sz="2000"/>
              <a:t>Massachusetts IM </a:t>
            </a:r>
          </a:p>
          <a:p>
            <a:pPr lvl="1">
              <a:spcAft>
                <a:spcPts val="1000"/>
              </a:spcAft>
            </a:pPr>
            <a:r>
              <a:rPr lang="en-US" sz="1800"/>
              <a:t>Predates ACA, requires Form 1099-HC</a:t>
            </a:r>
          </a:p>
          <a:p>
            <a:pPr lvl="1">
              <a:spcAft>
                <a:spcPts val="1000"/>
              </a:spcAft>
            </a:pPr>
            <a:r>
              <a:rPr lang="en-US" sz="1800"/>
              <a:t>No changes to Form 1099-HC requirements</a:t>
            </a:r>
          </a:p>
          <a:p>
            <a:pPr>
              <a:spcAft>
                <a:spcPts val="1000"/>
              </a:spcAft>
            </a:pPr>
            <a:r>
              <a:rPr lang="en-US" sz="2000"/>
              <a:t>Health Insurance Responsibility Disclosure (HIRD)</a:t>
            </a:r>
          </a:p>
          <a:p>
            <a:pPr lvl="1">
              <a:spcAft>
                <a:spcPts val="1000"/>
              </a:spcAft>
            </a:pPr>
            <a:r>
              <a:rPr lang="en-US" sz="1800"/>
              <a:t>Applies to Mass. employers with 6+ employees, regardless of whether they offer health insurance</a:t>
            </a:r>
          </a:p>
          <a:p>
            <a:pPr lvl="1">
              <a:spcAft>
                <a:spcPts val="1000"/>
              </a:spcAft>
            </a:pPr>
            <a:r>
              <a:rPr lang="en-US" sz="1800"/>
              <a:t>Annual filing, due by December 15, 2019</a:t>
            </a:r>
          </a:p>
          <a:p>
            <a:pPr lvl="1">
              <a:spcAft>
                <a:spcPts val="1000"/>
              </a:spcAft>
            </a:pPr>
            <a:r>
              <a:rPr lang="en-US" sz="1800"/>
              <a:t>New form issued in 2018 (differs from the HIRD requirements that were repealed in 2014)</a:t>
            </a:r>
          </a:p>
          <a:p>
            <a:pPr lvl="1">
              <a:spcAft>
                <a:spcPts val="1200"/>
              </a:spcAft>
            </a:pPr>
            <a:r>
              <a:rPr lang="en-US" sz="1800"/>
              <a:t>For more information, see the </a:t>
            </a:r>
            <a:r>
              <a:rPr lang="en-US" sz="1800">
                <a:hlinkClick r:id="rId3"/>
              </a:rPr>
              <a:t>Health Insurance Responsibility Disclosure (HIRD) Frequently Asked Questions</a:t>
            </a:r>
            <a:endParaRPr lang="en-US" sz="1800"/>
          </a:p>
        </p:txBody>
      </p:sp>
    </p:spTree>
    <p:extLst>
      <p:ext uri="{BB962C8B-B14F-4D97-AF65-F5344CB8AC3E}">
        <p14:creationId xmlns:p14="http://schemas.microsoft.com/office/powerpoint/2010/main" val="4001543763"/>
      </p:ext>
    </p:extLst>
  </p:cSld>
  <p:clrMapOvr>
    <a:masterClrMapping/>
  </p:clrMapOvr>
  <p:transition/>
  <p:timing/>
</p:sld>
</file>

<file path=ppt/slides/slide3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t>Plan Considerations</a:t>
            </a:r>
          </a:p>
        </p:txBody>
      </p:sp>
      <p:sp>
        <p:nvSpPr>
          <p:cNvPr id="3" name="Slide Number Placeholder 2"/>
          <p:cNvSpPr>
            <a:spLocks noGrp="1"/>
          </p:cNvSpPr>
          <p:nvPr>
            <p:ph type="sldNum" sz="quarter" idx="4"/>
          </p:nvPr>
        </p:nvSpPr>
        <p:spPr/>
        <p:txBody>
          <a:bodyPr/>
          <a:lstStyle/>
          <a:p>
            <a:pPr>
              <a:defRPr/>
            </a:pPr>
            <a:fld id="{2F2E7587-817E-49FD-ADB5-5F7A90BCCD81}" type="slidenum">
              <a:rPr lang="en-US" smtClean="0">
                <a:solidFill>
                  <a:srgbClr val="000000"/>
                </a:solidFill>
              </a:rPr>
              <a:pPr>
                <a:defRPr/>
              </a:pPr>
              <a:t>37</a:t>
            </a:fld>
            <a:endParaRPr lang="en-US">
              <a:solidFill>
                <a:srgbClr val="000000"/>
              </a:solidFill>
            </a:endParaRPr>
          </a:p>
        </p:txBody>
      </p:sp>
      <p:sp>
        <p:nvSpPr>
          <p:cNvPr id="4" name="Content Placeholder 3"/>
          <p:cNvSpPr>
            <a:spLocks noGrp="1"/>
          </p:cNvSpPr>
          <p:nvPr>
            <p:ph sz="quarter" idx="4294967295"/>
          </p:nvPr>
        </p:nvSpPr>
        <p:spPr>
          <a:xfrm>
            <a:off x="762000" y="2057400"/>
            <a:ext cx="7772400" cy="4191000"/>
          </a:xfrm>
        </p:spPr>
        <p:txBody>
          <a:bodyPr>
            <a:normAutofit lnSpcReduction="10000"/>
          </a:bodyPr>
          <a:lstStyle/>
          <a:p>
            <a:pPr>
              <a:spcAft>
                <a:spcPts val="600"/>
              </a:spcAft>
            </a:pPr>
            <a:r>
              <a:rPr lang="en-US"/>
              <a:t>Determine which state mandates are applicable</a:t>
            </a:r>
          </a:p>
          <a:p>
            <a:pPr lvl="1">
              <a:spcAft>
                <a:spcPts val="600"/>
              </a:spcAft>
            </a:pPr>
            <a:r>
              <a:rPr lang="en-US"/>
              <a:t>Not all state/local mandates are addressed in this presentation (e.g., mandated disability, local transit mandates)</a:t>
            </a:r>
          </a:p>
          <a:p>
            <a:pPr>
              <a:spcAft>
                <a:spcPts val="600"/>
              </a:spcAft>
            </a:pPr>
            <a:r>
              <a:rPr lang="en-US"/>
              <a:t>Determine method of compliance</a:t>
            </a:r>
          </a:p>
          <a:p>
            <a:pPr lvl="1">
              <a:spcAft>
                <a:spcPts val="600"/>
              </a:spcAft>
            </a:pPr>
            <a:r>
              <a:rPr lang="en-US"/>
              <a:t>Confirm whether your health insurer or TPA distributes and files the Massachusetts Form 1099-HC</a:t>
            </a:r>
          </a:p>
          <a:p>
            <a:pPr lvl="1">
              <a:spcAft>
                <a:spcPts val="600"/>
              </a:spcAft>
            </a:pPr>
            <a:r>
              <a:rPr lang="en-US"/>
              <a:t>Confirm who will complete the Massachusetts HIRD filing</a:t>
            </a:r>
          </a:p>
          <a:p>
            <a:pPr lvl="1">
              <a:spcAft>
                <a:spcPts val="600"/>
              </a:spcAft>
            </a:pPr>
            <a:r>
              <a:rPr lang="en-US"/>
              <a:t>Confirm whether your ACA reporting vendor will file with NJ/DC</a:t>
            </a:r>
          </a:p>
        </p:txBody>
      </p:sp>
    </p:spTree>
    <p:extLst>
      <p:ext uri="{BB962C8B-B14F-4D97-AF65-F5344CB8AC3E}">
        <p14:creationId xmlns:p14="http://schemas.microsoft.com/office/powerpoint/2010/main" val="3526686486"/>
      </p:ext>
    </p:extLst>
  </p:cSld>
  <p:clrMapOvr>
    <a:masterClrMapping/>
  </p:clrMapOvr>
  <p:transition/>
  <p:timing/>
</p:sld>
</file>

<file path=ppt/slides/slide3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 xmlns:a16="http://schemas.microsoft.com/office/drawing/2014/main" id="{20CF837F-1E67-4209-9CEE-E1082F5AAA26}"/>
              </a:ext>
            </a:extLst>
          </p:cNvPr>
          <p:cNvSpPr>
            <a:spLocks noGrp="1"/>
          </p:cNvSpPr>
          <p:nvPr>
            <p:ph type="title"/>
          </p:nvPr>
        </p:nvSpPr>
        <p:spPr/>
        <p:txBody>
          <a:bodyPr/>
          <a:lstStyle/>
          <a:p>
            <a:pPr algn="ctr"/>
            <a:r>
              <a:rPr lang="en-US"/>
              <a:t>Final HRA Regulations</a:t>
            </a:r>
          </a:p>
        </p:txBody>
      </p:sp>
      <p:sp>
        <p:nvSpPr>
          <p:cNvPr id="3" name="Slide Number Placeholder 2">
            <a:extLst>
              <a:ext uri="{FF2B5EF4-FFF2-40B4-BE49-F238E27FC236}">
                <a16:creationId xmlns="" xmlns:a16="http://schemas.microsoft.com/office/drawing/2014/main" id="{55189988-E945-4461-8AFA-9716748E5763}"/>
              </a:ext>
            </a:extLst>
          </p:cNvPr>
          <p:cNvSpPr>
            <a:spLocks noGrp="1"/>
          </p:cNvSpPr>
          <p:nvPr>
            <p:ph type="sldNum" sz="quarter" idx="4"/>
          </p:nvPr>
        </p:nvSpPr>
        <p:spPr/>
        <p:txBody>
          <a:bodyPr/>
          <a:lstStyle/>
          <a:p>
            <a:pPr>
              <a:defRPr/>
            </a:pPr>
            <a:fld id="{2F2E7587-817E-49FD-ADB5-5F7A90BCCD81}" type="slidenum">
              <a:rPr lang="en-US" smtClean="0">
                <a:solidFill>
                  <a:srgbClr val="000000"/>
                </a:solidFill>
              </a:rPr>
              <a:pPr>
                <a:defRPr/>
              </a:pPr>
              <a:t>38</a:t>
            </a:fld>
            <a:endParaRPr lang="en-US">
              <a:solidFill>
                <a:srgbClr val="000000"/>
              </a:solidFill>
            </a:endParaRPr>
          </a:p>
        </p:txBody>
      </p:sp>
      <p:pic>
        <p:nvPicPr>
          <p:cNvPr id="5" name="Content Placeholder 4">
            <a:extLst>
              <a:ext uri="{FF2B5EF4-FFF2-40B4-BE49-F238E27FC236}">
                <a16:creationId xmlns="" xmlns:a16="http://schemas.microsoft.com/office/drawing/2014/main" id="{BD7287E6-823B-4CA8-8294-303A350A9A37}"/>
              </a:ext>
            </a:extLst>
          </p:cNvPr>
          <p:cNvPicPr>
            <a:picLocks noGrp="1" noChangeAspect="1"/>
          </p:cNvPicPr>
          <p:nvPr>
            <p:ph sz="quarter" idx="4294967295"/>
          </p:nvPr>
        </p:nvPicPr>
        <p:blipFill>
          <a:blip r:embed="rId3">
            <a:extLst>
              <a:ext uri="{28A0092B-C50C-407E-A947-70E740481C1C}">
                <a14:useLocalDpi xmlns:a14="http://schemas.microsoft.com/office/drawing/2010/main" val="0"/>
              </a:ext>
            </a:extLst>
          </a:blip>
          <a:stretch>
            <a:fillRect/>
          </a:stretch>
        </p:blipFill>
        <p:spPr>
          <a:xfrm>
            <a:off x="1427162" y="2057400"/>
            <a:ext cx="6289675" cy="4191000"/>
          </a:xfrm>
          <a:ln>
            <a:solidFill>
              <a:schemeClr val="tx1"/>
            </a:solidFill>
          </a:ln>
        </p:spPr>
      </p:pic>
    </p:spTree>
    <p:extLst>
      <p:ext uri="{BB962C8B-B14F-4D97-AF65-F5344CB8AC3E}">
        <p14:creationId xmlns:p14="http://schemas.microsoft.com/office/powerpoint/2010/main" val="3534632251"/>
      </p:ext>
    </p:extLst>
  </p:cSld>
  <p:clrMapOvr>
    <a:masterClrMapping/>
  </p:clrMapOvr>
  <p:transition/>
  <p:timing/>
</p:sld>
</file>

<file path=ppt/slides/slide3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z="2800"/>
              <a:t>Individual Coverage HRA</a:t>
            </a:r>
          </a:p>
        </p:txBody>
      </p:sp>
      <p:sp>
        <p:nvSpPr>
          <p:cNvPr id="3" name="Slide Number Placeholder 2"/>
          <p:cNvSpPr>
            <a:spLocks noGrp="1"/>
          </p:cNvSpPr>
          <p:nvPr>
            <p:ph type="sldNum" sz="quarter" idx="4"/>
          </p:nvPr>
        </p:nvSpPr>
        <p:spPr/>
        <p:txBody>
          <a:bodyPr/>
          <a:lstStyle/>
          <a:p>
            <a:pPr>
              <a:defRPr/>
            </a:pPr>
            <a:fld id="{2F2E7587-817E-49FD-ADB5-5F7A90BCCD81}" type="slidenum">
              <a:rPr lang="en-US" smtClean="0">
                <a:solidFill>
                  <a:srgbClr val="000000"/>
                </a:solidFill>
              </a:rPr>
              <a:pPr>
                <a:defRPr/>
              </a:pPr>
              <a:t>39</a:t>
            </a:fld>
            <a:endParaRPr lang="en-US">
              <a:solidFill>
                <a:srgbClr val="000000"/>
              </a:solidFill>
            </a:endParaRPr>
          </a:p>
        </p:txBody>
      </p:sp>
      <p:sp>
        <p:nvSpPr>
          <p:cNvPr id="4" name="Content Placeholder 3"/>
          <p:cNvSpPr>
            <a:spLocks noGrp="1"/>
          </p:cNvSpPr>
          <p:nvPr>
            <p:ph sz="quarter" idx="4294967295"/>
          </p:nvPr>
        </p:nvSpPr>
        <p:spPr>
          <a:xfrm>
            <a:off x="493008" y="2209800"/>
            <a:ext cx="8229600" cy="4648200"/>
          </a:xfrm>
        </p:spPr>
        <p:txBody>
          <a:bodyPr/>
          <a:lstStyle/>
          <a:p>
            <a:pPr>
              <a:spcAft>
                <a:spcPts val="600"/>
              </a:spcAft>
            </a:pPr>
            <a:r>
              <a:rPr lang="en-US"/>
              <a:t>Allows employees to use non-taxable employer contributions to purchase individual insurance</a:t>
            </a:r>
          </a:p>
          <a:p>
            <a:pPr>
              <a:spcAft>
                <a:spcPts val="600"/>
              </a:spcAft>
            </a:pPr>
            <a:r>
              <a:rPr lang="en-US"/>
              <a:t>May also reimburse any other Code Section 213(d) medical expenses</a:t>
            </a:r>
          </a:p>
          <a:p>
            <a:pPr>
              <a:spcAft>
                <a:spcPts val="600"/>
              </a:spcAft>
            </a:pPr>
            <a:r>
              <a:rPr lang="en-US"/>
              <a:t>Employer may not offer a traditional group health plan to employees eligible for this type of HRA</a:t>
            </a:r>
          </a:p>
          <a:p>
            <a:pPr>
              <a:spcAft>
                <a:spcPts val="1200"/>
              </a:spcAft>
            </a:pPr>
            <a:r>
              <a:rPr lang="en-US"/>
              <a:t>The HRA must be offered, and generally must be offered on the same terms, to all members of a permitted class</a:t>
            </a:r>
          </a:p>
          <a:p>
            <a:endParaRPr lang="en-US"/>
          </a:p>
        </p:txBody>
      </p:sp>
    </p:spTree>
    <p:extLst>
      <p:ext uri="{BB962C8B-B14F-4D97-AF65-F5344CB8AC3E}">
        <p14:creationId xmlns:p14="http://schemas.microsoft.com/office/powerpoint/2010/main" val="1302077993"/>
      </p:ext>
    </p:extLst>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t>Hardship Guidance</a:t>
            </a:r>
          </a:p>
        </p:txBody>
      </p:sp>
      <p:sp>
        <p:nvSpPr>
          <p:cNvPr id="5" name="Text Placeholder 4">
            <a:extLst>
              <a:ext uri="{FF2B5EF4-FFF2-40B4-BE49-F238E27FC236}">
                <a16:creationId xmlns="" xmlns:a16="http://schemas.microsoft.com/office/drawing/2014/main" id="{912FC050-0B9A-49BD-A006-E29DAE74AD51}"/>
              </a:ext>
            </a:extLst>
          </p:cNvPr>
          <p:cNvSpPr>
            <a:spLocks noGrp="1"/>
          </p:cNvSpPr>
          <p:nvPr>
            <p:ph type="body" idx="1"/>
          </p:nvPr>
        </p:nvSpPr>
        <p:spPr/>
        <p:txBody>
          <a:bodyPr/>
          <a:lstStyle/>
          <a:p>
            <a:r>
              <a:rPr lang="en-US"/>
              <a:t>Hardship Distributions</a:t>
            </a:r>
          </a:p>
        </p:txBody>
      </p:sp>
      <p:sp>
        <p:nvSpPr>
          <p:cNvPr id="3" name="Content Placeholder 2"/>
          <p:cNvSpPr>
            <a:spLocks noGrp="1"/>
          </p:cNvSpPr>
          <p:nvPr>
            <p:ph sz="half" idx="2"/>
          </p:nvPr>
        </p:nvSpPr>
        <p:spPr/>
        <p:txBody>
          <a:bodyPr/>
          <a:lstStyle/>
          <a:p>
            <a:r>
              <a:rPr lang="en-US"/>
              <a:t>Permit distribution of elective deferrals earlier than otherwise permitted under 401(k) regulations</a:t>
            </a:r>
          </a:p>
          <a:p>
            <a:endParaRPr lang="en-US"/>
          </a:p>
        </p:txBody>
      </p:sp>
      <p:sp>
        <p:nvSpPr>
          <p:cNvPr id="6" name="Text Placeholder 5">
            <a:extLst>
              <a:ext uri="{FF2B5EF4-FFF2-40B4-BE49-F238E27FC236}">
                <a16:creationId xmlns="" xmlns:a16="http://schemas.microsoft.com/office/drawing/2014/main" id="{5E42189B-1D6B-42A0-A7E8-4AE1A5D83C31}"/>
              </a:ext>
            </a:extLst>
          </p:cNvPr>
          <p:cNvSpPr>
            <a:spLocks noGrp="1"/>
          </p:cNvSpPr>
          <p:nvPr>
            <p:ph type="body" sz="quarter" idx="3"/>
          </p:nvPr>
        </p:nvSpPr>
        <p:spPr/>
        <p:txBody>
          <a:bodyPr/>
          <a:lstStyle/>
          <a:p>
            <a:r>
              <a:rPr lang="en-US"/>
              <a:t>Requirements</a:t>
            </a:r>
          </a:p>
        </p:txBody>
      </p:sp>
      <p:sp>
        <p:nvSpPr>
          <p:cNvPr id="7" name="Content Placeholder 6">
            <a:extLst>
              <a:ext uri="{FF2B5EF4-FFF2-40B4-BE49-F238E27FC236}">
                <a16:creationId xmlns="" xmlns:a16="http://schemas.microsoft.com/office/drawing/2014/main" id="{87D16BFD-01C7-495A-ACF8-E79E97F7023A}"/>
              </a:ext>
            </a:extLst>
          </p:cNvPr>
          <p:cNvSpPr>
            <a:spLocks noGrp="1"/>
          </p:cNvSpPr>
          <p:nvPr>
            <p:ph sz="quarter" idx="4"/>
          </p:nvPr>
        </p:nvSpPr>
        <p:spPr/>
        <p:txBody>
          <a:bodyPr/>
          <a:lstStyle/>
          <a:p>
            <a:r>
              <a:rPr lang="en-US"/>
              <a:t>Must have a hardship event, i.e., have an immediate and heavy financial need, and</a:t>
            </a:r>
          </a:p>
          <a:p>
            <a:r>
              <a:rPr lang="en-US"/>
              <a:t>The distribution must be necessary to satisfy the need, including the lack of other resources to satisfy the need</a:t>
            </a:r>
          </a:p>
          <a:p>
            <a:endParaRPr lang="en-US"/>
          </a:p>
        </p:txBody>
      </p:sp>
      <p:sp>
        <p:nvSpPr>
          <p:cNvPr id="4" name="Slide Number Placeholder 3">
            <a:extLst>
              <a:ext uri="{FF2B5EF4-FFF2-40B4-BE49-F238E27FC236}">
                <a16:creationId xmlns="" xmlns:a16="http://schemas.microsoft.com/office/drawing/2014/main" id="{2F14502E-A832-4EDE-922F-2DCD8FA4CD66}"/>
              </a:ext>
            </a:extLst>
          </p:cNvPr>
          <p:cNvSpPr>
            <a:spLocks noGrp="1"/>
          </p:cNvSpPr>
          <p:nvPr>
            <p:ph type="sldNum" sz="quarter" idx="11"/>
          </p:nvPr>
        </p:nvSpPr>
        <p:spPr/>
        <p:txBody>
          <a:bodyPr/>
          <a:lstStyle/>
          <a:p>
            <a:fld id="{2F2E7587-817E-49FD-ADB5-5F7A90BCCD81}" type="slidenum">
              <a:rPr lang="en-US" smtClean="0"/>
              <a:t>4</a:t>
            </a:fld>
            <a:endParaRPr lang="en-US"/>
          </a:p>
        </p:txBody>
      </p:sp>
    </p:spTree>
    <p:extLst>
      <p:ext uri="{BB962C8B-B14F-4D97-AF65-F5344CB8AC3E}">
        <p14:creationId xmlns:p14="http://schemas.microsoft.com/office/powerpoint/2010/main" val="4096314493"/>
      </p:ext>
    </p:extLst>
  </p:cSld>
  <p:clrMapOvr>
    <a:masterClrMapping/>
  </p:clrMapOvr>
  <p:transition/>
  <p:timing/>
</p:sld>
</file>

<file path=ppt/slides/slide4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 xmlns:a16="http://schemas.microsoft.com/office/drawing/2014/main" id="{8AC8ED62-4361-4A7C-A98A-B89BA516F627}"/>
              </a:ext>
            </a:extLst>
          </p:cNvPr>
          <p:cNvSpPr>
            <a:spLocks noGrp="1"/>
          </p:cNvSpPr>
          <p:nvPr>
            <p:ph type="title"/>
          </p:nvPr>
        </p:nvSpPr>
        <p:spPr/>
        <p:txBody>
          <a:bodyPr/>
          <a:lstStyle/>
          <a:p>
            <a:r>
              <a:rPr lang="en-US"/>
              <a:t>Permitted Classes</a:t>
            </a:r>
          </a:p>
        </p:txBody>
      </p:sp>
      <p:sp>
        <p:nvSpPr>
          <p:cNvPr id="3" name="Slide Number Placeholder 2">
            <a:extLst>
              <a:ext uri="{FF2B5EF4-FFF2-40B4-BE49-F238E27FC236}">
                <a16:creationId xmlns="" xmlns:a16="http://schemas.microsoft.com/office/drawing/2014/main" id="{43D23CD2-2160-443E-A1E9-2B1D1E20252A}"/>
              </a:ext>
            </a:extLst>
          </p:cNvPr>
          <p:cNvSpPr>
            <a:spLocks noGrp="1"/>
          </p:cNvSpPr>
          <p:nvPr>
            <p:ph type="sldNum" sz="quarter" idx="4"/>
          </p:nvPr>
        </p:nvSpPr>
        <p:spPr/>
        <p:txBody>
          <a:bodyPr/>
          <a:lstStyle/>
          <a:p>
            <a:pPr>
              <a:defRPr/>
            </a:pPr>
            <a:fld id="{2F2E7587-817E-49FD-ADB5-5F7A90BCCD81}" type="slidenum">
              <a:rPr lang="en-US" smtClean="0">
                <a:solidFill>
                  <a:srgbClr val="000000"/>
                </a:solidFill>
              </a:rPr>
              <a:pPr>
                <a:defRPr/>
              </a:pPr>
              <a:t>40</a:t>
            </a:fld>
            <a:endParaRPr lang="en-US">
              <a:solidFill>
                <a:srgbClr val="000000"/>
              </a:solidFill>
            </a:endParaRPr>
          </a:p>
        </p:txBody>
      </p:sp>
      <p:graphicFrame>
        <p:nvGraphicFramePr>
          <p:cNvPr id="5" name="Content Placeholder 5">
            <a:extLst>
              <a:ext uri="{FF2B5EF4-FFF2-40B4-BE49-F238E27FC236}">
                <a16:creationId xmlns="" xmlns:a16="http://schemas.microsoft.com/office/drawing/2014/main" id="{6568AF89-D9C5-412C-99FC-6E4E4616B9C5}"/>
              </a:ext>
            </a:extLst>
          </p:cNvPr>
          <p:cNvGraphicFramePr>
            <a:graphicFrameLocks noGrp="1"/>
          </p:cNvGraphicFramePr>
          <p:nvPr>
            <p:ph sz="quarter" idx="4294967295"/>
            <p:extLst>
              <p:ext uri="{D42A27DB-BD31-4B8C-83A1-F6EECF244321}">
                <p14:modId xmlns:p14="http://schemas.microsoft.com/office/powerpoint/2010/main" val="1227214888"/>
              </p:ext>
            </p:extLst>
          </p:nvPr>
        </p:nvGraphicFramePr>
        <p:xfrm>
          <a:off x="685800" y="1904722"/>
          <a:ext cx="7772400" cy="4191000"/>
        </p:xfrm>
        <a:graphic>
          <a:graphicData uri="http://schemas.openxmlformats.org/drawingml/2006/diagram">
            <dgm:relIds xmlns:dgm="http://schemas.openxmlformats.org/drawingml/2006/diagram" r:dm="rId4" r:lo="rId5" r:qs="rId6" r:cs="rId7"/>
          </a:graphicData>
        </a:graphic>
      </p:graphicFrame>
      <p:sp>
        <p:nvSpPr>
          <p:cNvPr id="6" name="TextBox 5">
            <a:extLst>
              <a:ext uri="{FF2B5EF4-FFF2-40B4-BE49-F238E27FC236}">
                <a16:creationId xmlns="" xmlns:a16="http://schemas.microsoft.com/office/drawing/2014/main" id="{AF6E5BA0-6CB2-4967-B80F-3D36C7C220BB}"/>
              </a:ext>
            </a:extLst>
          </p:cNvPr>
          <p:cNvSpPr txBox="1"/>
          <p:nvPr/>
        </p:nvSpPr>
        <p:spPr>
          <a:xfrm>
            <a:off x="914400" y="5867400"/>
            <a:ext cx="7315200" cy="430887"/>
          </a:xfrm>
          <a:prstGeom prst="rect">
            <a:avLst/>
          </a:prstGeom>
          <a:noFill/>
        </p:spPr>
        <p:txBody>
          <a:bodyPr wrap="square" rtlCol="0">
            <a:spAutoFit/>
          </a:bodyPr>
          <a:lstStyle/>
          <a:p>
            <a:r>
              <a:rPr lang="en-US" sz="1100" i="1"/>
              <a:t>*As defined by Code Section 105(h) or 4980H – employer must choose before the beginning of the plan year and include definition in plan document</a:t>
            </a:r>
          </a:p>
        </p:txBody>
      </p:sp>
    </p:spTree>
    <p:extLst>
      <p:ext uri="{BB962C8B-B14F-4D97-AF65-F5344CB8AC3E}">
        <p14:creationId xmlns:p14="http://schemas.microsoft.com/office/powerpoint/2010/main" val="746205183"/>
      </p:ext>
    </p:extLst>
  </p:cSld>
  <p:clrMapOvr>
    <a:masterClrMapping/>
  </p:clrMapOvr>
  <p:transition/>
  <p:timing/>
</p:sld>
</file>

<file path=ppt/slides/slide4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5" name="Subtitle 4">
            <a:extLst>
              <a:ext uri="{FF2B5EF4-FFF2-40B4-BE49-F238E27FC236}">
                <a16:creationId xmlns="" xmlns:a16="http://schemas.microsoft.com/office/drawing/2014/main" id="{19B340D6-59D2-4995-B494-B3CC45596213}"/>
              </a:ext>
            </a:extLst>
          </p:cNvPr>
          <p:cNvSpPr>
            <a:spLocks noGrp="1"/>
          </p:cNvSpPr>
          <p:nvPr>
            <p:ph type="subTitle" idx="1"/>
          </p:nvPr>
        </p:nvSpPr>
        <p:spPr/>
        <p:txBody>
          <a:bodyPr/>
          <a:lstStyle/>
          <a:p>
            <a:endParaRPr lang="en-US"/>
          </a:p>
        </p:txBody>
      </p:sp>
      <p:sp>
        <p:nvSpPr>
          <p:cNvPr id="3" name="Title 2">
            <a:extLst>
              <a:ext uri="{FF2B5EF4-FFF2-40B4-BE49-F238E27FC236}">
                <a16:creationId xmlns="" xmlns:a16="http://schemas.microsoft.com/office/drawing/2014/main" id="{8E2AE1B0-B2E8-47D8-8FAF-36A760878AC3}"/>
              </a:ext>
            </a:extLst>
          </p:cNvPr>
          <p:cNvSpPr>
            <a:spLocks noGrp="1"/>
          </p:cNvSpPr>
          <p:nvPr>
            <p:ph type="ctrTitle"/>
          </p:nvPr>
        </p:nvSpPr>
        <p:spPr/>
        <p:txBody>
          <a:bodyPr/>
          <a:lstStyle/>
          <a:p>
            <a:endParaRPr lang="en-US"/>
          </a:p>
        </p:txBody>
      </p:sp>
      <p:sp>
        <p:nvSpPr>
          <p:cNvPr id="4" name="Slide Number Placeholder 3"/>
          <p:cNvSpPr>
            <a:spLocks noGrp="1"/>
          </p:cNvSpPr>
          <p:nvPr>
            <p:ph type="sldNum" sz="quarter" idx="4294967295"/>
          </p:nvPr>
        </p:nvSpPr>
        <p:spPr>
          <a:xfrm>
            <a:off x="8562975" y="6492875"/>
            <a:ext cx="581025" cy="365125"/>
          </a:xfrm>
        </p:spPr>
        <p:txBody>
          <a:bodyPr/>
          <a:lstStyle/>
          <a:p>
            <a:fld id="{DF6B66B4-5BB6-4B5D-98F1-41F2A25E4458}" type="slidenum">
              <a:rPr lang="en-US" smtClean="0"/>
              <a:t>41</a:t>
            </a:fld>
            <a:endParaRPr lang="en-US"/>
          </a:p>
        </p:txBody>
      </p:sp>
      <p:graphicFrame>
        <p:nvGraphicFramePr>
          <p:cNvPr id="8" name="Table 7"/>
          <p:cNvGraphicFramePr>
            <a:graphicFrameLocks noGrp="1"/>
          </p:cNvGraphicFramePr>
          <p:nvPr>
            <p:extLst>
              <p:ext uri="{D42A27DB-BD31-4B8C-83A1-F6EECF244321}">
                <p14:modId xmlns:p14="http://schemas.microsoft.com/office/powerpoint/2010/main" val="2175641772"/>
              </p:ext>
            </p:extLst>
          </p:nvPr>
        </p:nvGraphicFramePr>
        <p:xfrm>
          <a:off x="228600" y="946572"/>
          <a:ext cx="8763000" cy="4920828"/>
        </p:xfrm>
        <a:graphic>
          <a:graphicData uri="http://schemas.openxmlformats.org/drawingml/2006/table">
            <a:tbl>
              <a:tblPr firstRow="1" bandRow="1">
                <a:tableStyleId>{5C22544A-7EE6-4342-B048-85BDC9FD1C3A}</a:tableStyleId>
              </a:tblPr>
              <a:tblGrid>
                <a:gridCol w="2286000">
                  <a:extLst>
                    <a:ext uri="{9D8B030D-6E8A-4147-A177-3AD203B41FA5}">
                      <a16:colId xmlns="" xmlns:a16="http://schemas.microsoft.com/office/drawing/2014/main" val="20000"/>
                    </a:ext>
                  </a:extLst>
                </a:gridCol>
                <a:gridCol w="2209800">
                  <a:extLst>
                    <a:ext uri="{9D8B030D-6E8A-4147-A177-3AD203B41FA5}">
                      <a16:colId xmlns="" xmlns:a16="http://schemas.microsoft.com/office/drawing/2014/main" val="20001"/>
                    </a:ext>
                  </a:extLst>
                </a:gridCol>
                <a:gridCol w="2057400">
                  <a:extLst>
                    <a:ext uri="{9D8B030D-6E8A-4147-A177-3AD203B41FA5}">
                      <a16:colId xmlns="" xmlns:a16="http://schemas.microsoft.com/office/drawing/2014/main" val="20002"/>
                    </a:ext>
                  </a:extLst>
                </a:gridCol>
                <a:gridCol w="2209800">
                  <a:extLst>
                    <a:ext uri="{9D8B030D-6E8A-4147-A177-3AD203B41FA5}">
                      <a16:colId xmlns="" xmlns:a16="http://schemas.microsoft.com/office/drawing/2014/main" val="20003"/>
                    </a:ext>
                  </a:extLst>
                </a:gridCol>
              </a:tblGrid>
              <a:tr h="757767">
                <a:tc>
                  <a:txBody>
                    <a:bodyPr/>
                    <a:lstStyle/>
                    <a:p>
                      <a:r>
                        <a:rPr lang="en-US" err="1"/>
                        <a:t>GHP Integrated HRA</a:t>
                      </a:r>
                    </a:p>
                  </a:txBody>
                  <a:tcPr/>
                </a:tc>
                <a:tc>
                  <a:txBody>
                    <a:bodyPr/>
                    <a:lstStyle/>
                    <a:p>
                      <a:r>
                        <a:rPr lang="en-US"/>
                        <a:t>Retiree-Only</a:t>
                      </a:r>
                      <a:r>
                        <a:rPr lang="en-US" baseline="0"/>
                        <a:t> HRA</a:t>
                      </a:r>
                      <a:endParaRPr lang="en-US"/>
                    </a:p>
                  </a:txBody>
                  <a:tcPr/>
                </a:tc>
                <a:tc>
                  <a:txBody>
                    <a:bodyPr/>
                    <a:lstStyle/>
                    <a:p>
                      <a:r>
                        <a:rPr lang="en-US" err="1"/>
                        <a:t>QSEHRA</a:t>
                      </a:r>
                    </a:p>
                  </a:txBody>
                  <a:tcPr/>
                </a:tc>
                <a:tc>
                  <a:txBody>
                    <a:bodyPr/>
                    <a:lstStyle/>
                    <a:p>
                      <a:pPr marL="0" marR="0" indent="0" algn="l" defTabSz="914400" rtl="0" eaLnBrk="1" fontAlgn="auto" latinLnBrk="0" hangingPunct="1">
                        <a:lnSpc>
                          <a:spcPct val="100000"/>
                        </a:lnSpc>
                        <a:spcBef>
                          <a:spcPct val="0"/>
                        </a:spcBef>
                        <a:spcAft>
                          <a:spcPct val="0"/>
                        </a:spcAft>
                        <a:buClrTx/>
                        <a:buSzTx/>
                        <a:buFontTx/>
                        <a:buNone/>
                        <a:defRPr/>
                      </a:pPr>
                      <a:r>
                        <a:rPr lang="en-US" err="1"/>
                        <a:t>IHC Integrated HRA</a:t>
                      </a:r>
                    </a:p>
                    <a:p>
                      <a:endParaRPr lang="en-US"/>
                    </a:p>
                  </a:txBody>
                  <a:tcPr/>
                </a:tc>
                <a:extLst>
                  <a:ext uri="{0D108BD9-81ED-4DB2-BD59-A6C34878D82A}">
                    <a16:rowId xmlns="" xmlns:a16="http://schemas.microsoft.com/office/drawing/2014/main" val="10000"/>
                  </a:ext>
                </a:extLst>
              </a:tr>
              <a:tr h="757767">
                <a:tc>
                  <a:txBody>
                    <a:bodyPr/>
                    <a:lstStyle/>
                    <a:p>
                      <a:r>
                        <a:rPr lang="en-US" sz="1400"/>
                        <a:t>Any employer may offer</a:t>
                      </a:r>
                    </a:p>
                  </a:txBody>
                  <a:tcPr/>
                </a:tc>
                <a:tc>
                  <a:txBody>
                    <a:bodyPr/>
                    <a:lstStyle/>
                    <a:p>
                      <a:pPr marL="0" marR="0" indent="0" algn="l" defTabSz="914400" rtl="0" eaLnBrk="1" fontAlgn="auto" latinLnBrk="0" hangingPunct="1">
                        <a:lnSpc>
                          <a:spcPct val="100000"/>
                        </a:lnSpc>
                        <a:spcBef>
                          <a:spcPct val="0"/>
                        </a:spcBef>
                        <a:spcAft>
                          <a:spcPct val="0"/>
                        </a:spcAft>
                        <a:buClrTx/>
                        <a:buSzTx/>
                        <a:buFontTx/>
                        <a:buNone/>
                        <a:defRPr/>
                      </a:pPr>
                      <a:r>
                        <a:rPr lang="en-US" sz="1400"/>
                        <a:t>Any employer may offer</a:t>
                      </a:r>
                    </a:p>
                    <a:p>
                      <a:endParaRPr lang="en-US" sz="1400"/>
                    </a:p>
                  </a:txBody>
                  <a:tcPr/>
                </a:tc>
                <a:tc>
                  <a:txBody>
                    <a:bodyPr/>
                    <a:lstStyle/>
                    <a:p>
                      <a:r>
                        <a:rPr lang="en-US" sz="1400"/>
                        <a:t>Offered only by non-ALEs</a:t>
                      </a:r>
                    </a:p>
                  </a:txBody>
                  <a:tcPr/>
                </a:tc>
                <a:tc>
                  <a:txBody>
                    <a:bodyPr/>
                    <a:lstStyle/>
                    <a:p>
                      <a:pPr marL="0" marR="0" indent="0" algn="l" defTabSz="914400" rtl="0" eaLnBrk="1" fontAlgn="auto" latinLnBrk="0" hangingPunct="1">
                        <a:lnSpc>
                          <a:spcPct val="100000"/>
                        </a:lnSpc>
                        <a:spcBef>
                          <a:spcPct val="0"/>
                        </a:spcBef>
                        <a:spcAft>
                          <a:spcPct val="0"/>
                        </a:spcAft>
                        <a:buClrTx/>
                        <a:buSzTx/>
                        <a:buFontTx/>
                        <a:buNone/>
                        <a:defRPr/>
                      </a:pPr>
                      <a:r>
                        <a:rPr lang="en-US" sz="1400"/>
                        <a:t>Any employer may offer</a:t>
                      </a:r>
                    </a:p>
                    <a:p>
                      <a:endParaRPr lang="en-US" sz="1400"/>
                    </a:p>
                  </a:txBody>
                  <a:tcPr/>
                </a:tc>
                <a:extLst>
                  <a:ext uri="{0D108BD9-81ED-4DB2-BD59-A6C34878D82A}">
                    <a16:rowId xmlns="" xmlns:a16="http://schemas.microsoft.com/office/drawing/2014/main" val="10001"/>
                  </a:ext>
                </a:extLst>
              </a:tr>
              <a:tr h="757767">
                <a:tc>
                  <a:txBody>
                    <a:bodyPr/>
                    <a:lstStyle/>
                    <a:p>
                      <a:r>
                        <a:rPr lang="en-US" sz="1400"/>
                        <a:t>Employer must offer a traditional group</a:t>
                      </a:r>
                      <a:r>
                        <a:rPr lang="en-US" sz="1400" baseline="0"/>
                        <a:t> health plan</a:t>
                      </a:r>
                      <a:endParaRPr lang="en-US" sz="1400"/>
                    </a:p>
                  </a:txBody>
                  <a:tcPr/>
                </a:tc>
                <a:tc>
                  <a:txBody>
                    <a:bodyPr/>
                    <a:lstStyle/>
                    <a:p>
                      <a:r>
                        <a:rPr lang="en-US" sz="1400"/>
                        <a:t>No requirement to offer other coverage</a:t>
                      </a:r>
                    </a:p>
                  </a:txBody>
                  <a:tcPr/>
                </a:tc>
                <a:tc>
                  <a:txBody>
                    <a:bodyPr/>
                    <a:lstStyle/>
                    <a:p>
                      <a:r>
                        <a:rPr lang="en-US" sz="1400"/>
                        <a:t>Employer may</a:t>
                      </a:r>
                      <a:r>
                        <a:rPr lang="en-US" sz="1400" baseline="0"/>
                        <a:t> not offer other health coverage</a:t>
                      </a:r>
                      <a:endParaRPr lang="en-US" sz="1400"/>
                    </a:p>
                  </a:txBody>
                  <a:tcPr/>
                </a:tc>
                <a:tc>
                  <a:txBody>
                    <a:bodyPr/>
                    <a:lstStyle/>
                    <a:p>
                      <a:pPr marL="0" marR="0" indent="0" algn="l" defTabSz="914400" rtl="0" eaLnBrk="1" fontAlgn="auto" latinLnBrk="0" hangingPunct="1">
                        <a:lnSpc>
                          <a:spcPct val="100000"/>
                        </a:lnSpc>
                        <a:spcBef>
                          <a:spcPct val="0"/>
                        </a:spcBef>
                        <a:spcAft>
                          <a:spcPct val="0"/>
                        </a:spcAft>
                        <a:buClrTx/>
                        <a:buSzTx/>
                        <a:buFontTx/>
                        <a:buNone/>
                        <a:defRPr/>
                      </a:pPr>
                      <a:r>
                        <a:rPr lang="en-US" sz="1400"/>
                        <a:t>Employer may not offer a traditional group</a:t>
                      </a:r>
                      <a:r>
                        <a:rPr lang="en-US" sz="1400" baseline="0"/>
                        <a:t> health plan to employees in the eligible class</a:t>
                      </a:r>
                      <a:endParaRPr lang="en-US" sz="1400"/>
                    </a:p>
                  </a:txBody>
                  <a:tcPr/>
                </a:tc>
                <a:extLst>
                  <a:ext uri="{0D108BD9-81ED-4DB2-BD59-A6C34878D82A}">
                    <a16:rowId xmlns="" xmlns:a16="http://schemas.microsoft.com/office/drawing/2014/main" val="10002"/>
                  </a:ext>
                </a:extLst>
              </a:tr>
              <a:tr h="757767">
                <a:tc>
                  <a:txBody>
                    <a:bodyPr/>
                    <a:lstStyle/>
                    <a:p>
                      <a:r>
                        <a:rPr lang="en-US" sz="1400"/>
                        <a:t>No requirements regarding eligibility (nondiscrimination rules apply)</a:t>
                      </a:r>
                    </a:p>
                  </a:txBody>
                  <a:tcPr/>
                </a:tc>
                <a:tc>
                  <a:txBody>
                    <a:bodyPr/>
                    <a:lstStyle/>
                    <a:p>
                      <a:r>
                        <a:rPr lang="en-US" sz="1400"/>
                        <a:t>May not</a:t>
                      </a:r>
                      <a:r>
                        <a:rPr lang="en-US" sz="1400" baseline="0"/>
                        <a:t> cover more than 1 current employee</a:t>
                      </a:r>
                      <a:endParaRPr lang="en-US" sz="1400"/>
                    </a:p>
                  </a:txBody>
                  <a:tcPr/>
                </a:tc>
                <a:tc>
                  <a:txBody>
                    <a:bodyPr/>
                    <a:lstStyle/>
                    <a:p>
                      <a:r>
                        <a:rPr lang="en-US" sz="1400"/>
                        <a:t>Must be offered to all employees</a:t>
                      </a:r>
                      <a:r>
                        <a:rPr lang="en-US" sz="1400" baseline="0"/>
                        <a:t> (with limited exclusions) and no former employees</a:t>
                      </a:r>
                      <a:endParaRPr lang="en-US" sz="1400"/>
                    </a:p>
                  </a:txBody>
                  <a:tcPr/>
                </a:tc>
                <a:tc>
                  <a:txBody>
                    <a:bodyPr/>
                    <a:lstStyle/>
                    <a:p>
                      <a:r>
                        <a:rPr lang="en-US" sz="1400"/>
                        <a:t>Must offer to all members of the eligible</a:t>
                      </a:r>
                      <a:r>
                        <a:rPr lang="en-US" sz="1400" baseline="0"/>
                        <a:t> </a:t>
                      </a:r>
                      <a:r>
                        <a:rPr lang="en-US" sz="1400"/>
                        <a:t>class</a:t>
                      </a:r>
                    </a:p>
                  </a:txBody>
                  <a:tcPr/>
                </a:tc>
                <a:extLst>
                  <a:ext uri="{0D108BD9-81ED-4DB2-BD59-A6C34878D82A}">
                    <a16:rowId xmlns="" xmlns:a16="http://schemas.microsoft.com/office/drawing/2014/main" val="10003"/>
                  </a:ext>
                </a:extLst>
              </a:tr>
              <a:tr h="757767">
                <a:tc>
                  <a:txBody>
                    <a:bodyPr/>
                    <a:lstStyle/>
                    <a:p>
                      <a:r>
                        <a:rPr lang="en-US" sz="1400"/>
                        <a:t>Dollar limit set by plan sponsor</a:t>
                      </a:r>
                    </a:p>
                  </a:txBody>
                  <a:tcPr/>
                </a:tc>
                <a:tc>
                  <a:txBody>
                    <a:bodyPr/>
                    <a:lstStyle/>
                    <a:p>
                      <a:r>
                        <a:rPr lang="en-US" sz="1400"/>
                        <a:t>Dollar limit set by plan sponsor</a:t>
                      </a:r>
                    </a:p>
                  </a:txBody>
                  <a:tcPr/>
                </a:tc>
                <a:tc>
                  <a:txBody>
                    <a:bodyPr/>
                    <a:lstStyle/>
                    <a:p>
                      <a:r>
                        <a:rPr lang="en-US" sz="1400"/>
                        <a:t>$5,050/$10,250</a:t>
                      </a:r>
                      <a:r>
                        <a:rPr lang="en-US" sz="1400" baseline="0"/>
                        <a:t> (adjusted)</a:t>
                      </a:r>
                      <a:endParaRPr lang="en-US" sz="1400"/>
                    </a:p>
                  </a:txBody>
                  <a:tcPr/>
                </a:tc>
                <a:tc>
                  <a:txBody>
                    <a:bodyPr/>
                    <a:lstStyle/>
                    <a:p>
                      <a:pPr marL="0" marR="0" indent="0" algn="l" defTabSz="914400" rtl="0" eaLnBrk="1" fontAlgn="auto" latinLnBrk="0" hangingPunct="1">
                        <a:lnSpc>
                          <a:spcPct val="100000"/>
                        </a:lnSpc>
                        <a:spcBef>
                          <a:spcPct val="0"/>
                        </a:spcBef>
                        <a:spcAft>
                          <a:spcPct val="0"/>
                        </a:spcAft>
                        <a:buClrTx/>
                        <a:buSzTx/>
                        <a:buFontTx/>
                        <a:buNone/>
                        <a:defRPr/>
                      </a:pPr>
                      <a:r>
                        <a:rPr lang="en-US" sz="1400"/>
                        <a:t>Dollar limit set by plan sponsor</a:t>
                      </a:r>
                    </a:p>
                  </a:txBody>
                  <a:tcPr/>
                </a:tc>
                <a:extLst>
                  <a:ext uri="{0D108BD9-81ED-4DB2-BD59-A6C34878D82A}">
                    <a16:rowId xmlns="" xmlns:a16="http://schemas.microsoft.com/office/drawing/2014/main" val="10004"/>
                  </a:ext>
                </a:extLst>
              </a:tr>
              <a:tr h="757767">
                <a:tc>
                  <a:txBody>
                    <a:bodyPr/>
                    <a:lstStyle/>
                    <a:p>
                      <a:r>
                        <a:rPr lang="en-US" sz="1400"/>
                        <a:t>May not reimburse individual insurance premiums</a:t>
                      </a:r>
                    </a:p>
                  </a:txBody>
                  <a:tcPr/>
                </a:tc>
                <a:tc>
                  <a:txBody>
                    <a:bodyPr/>
                    <a:lstStyle/>
                    <a:p>
                      <a:pPr marL="0" marR="0" indent="0" algn="l" defTabSz="914400" rtl="0" eaLnBrk="1" fontAlgn="auto" latinLnBrk="0" hangingPunct="1">
                        <a:lnSpc>
                          <a:spcPct val="100000"/>
                        </a:lnSpc>
                        <a:spcBef>
                          <a:spcPct val="0"/>
                        </a:spcBef>
                        <a:spcAft>
                          <a:spcPct val="0"/>
                        </a:spcAft>
                        <a:buClrTx/>
                        <a:buSzTx/>
                        <a:buFontTx/>
                        <a:buNone/>
                        <a:defRPr/>
                      </a:pPr>
                      <a:r>
                        <a:rPr lang="en-US" sz="1400"/>
                        <a:t>May reimburse individual insurance premiums</a:t>
                      </a:r>
                    </a:p>
                  </a:txBody>
                  <a:tcPr/>
                </a:tc>
                <a:tc>
                  <a:txBody>
                    <a:bodyPr/>
                    <a:lstStyle/>
                    <a:p>
                      <a:pPr marL="0" marR="0" indent="0" algn="l" defTabSz="914400" rtl="0" eaLnBrk="1" fontAlgn="auto" latinLnBrk="0" hangingPunct="1">
                        <a:lnSpc>
                          <a:spcPct val="100000"/>
                        </a:lnSpc>
                        <a:spcBef>
                          <a:spcPct val="0"/>
                        </a:spcBef>
                        <a:spcAft>
                          <a:spcPct val="0"/>
                        </a:spcAft>
                        <a:buClrTx/>
                        <a:buSzTx/>
                        <a:buFontTx/>
                        <a:buNone/>
                        <a:defRPr/>
                      </a:pPr>
                      <a:r>
                        <a:rPr lang="en-US" sz="1400"/>
                        <a:t>May reimburse individual insurance premiums</a:t>
                      </a:r>
                    </a:p>
                  </a:txBody>
                  <a:tcPr/>
                </a:tc>
                <a:tc>
                  <a:txBody>
                    <a:bodyPr/>
                    <a:lstStyle/>
                    <a:p>
                      <a:pPr marL="0" marR="0" indent="0" algn="l" defTabSz="914400" rtl="0" eaLnBrk="1" fontAlgn="auto" latinLnBrk="0" hangingPunct="1">
                        <a:lnSpc>
                          <a:spcPct val="100000"/>
                        </a:lnSpc>
                        <a:spcBef>
                          <a:spcPct val="0"/>
                        </a:spcBef>
                        <a:spcAft>
                          <a:spcPct val="0"/>
                        </a:spcAft>
                        <a:buClrTx/>
                        <a:buSzTx/>
                        <a:buFontTx/>
                        <a:buNone/>
                        <a:defRPr/>
                      </a:pPr>
                      <a:r>
                        <a:rPr lang="en-US" sz="1400"/>
                        <a:t>May reimburse individual insurance premiums</a:t>
                      </a:r>
                    </a:p>
                  </a:txBody>
                  <a:tcPr/>
                </a:tc>
                <a:extLst>
                  <a:ext uri="{0D108BD9-81ED-4DB2-BD59-A6C34878D82A}">
                    <a16:rowId xmlns="" xmlns:a16="http://schemas.microsoft.com/office/drawing/2014/main" val="10005"/>
                  </a:ext>
                </a:extLst>
              </a:tr>
            </a:tbl>
          </a:graphicData>
        </a:graphic>
      </p:graphicFrame>
      <p:sp>
        <p:nvSpPr>
          <p:cNvPr id="9" name="Oval 8"/>
          <p:cNvSpPr/>
          <p:nvPr/>
        </p:nvSpPr>
        <p:spPr>
          <a:xfrm>
            <a:off x="6553200" y="1554608"/>
            <a:ext cx="2256034" cy="700783"/>
          </a:xfrm>
          <a:prstGeom prst="ellipse">
            <a:avLst/>
          </a:prstGeom>
          <a:noFill/>
          <a:ln>
            <a:solidFill>
              <a:srgbClr val="2A0D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34766" y="1554608"/>
            <a:ext cx="4343400" cy="700783"/>
          </a:xfrm>
          <a:prstGeom prst="ellipse">
            <a:avLst/>
          </a:prstGeom>
          <a:noFill/>
          <a:ln>
            <a:solidFill>
              <a:srgbClr val="2A0D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630791" y="4310122"/>
            <a:ext cx="2256034" cy="581661"/>
          </a:xfrm>
          <a:prstGeom prst="ellipse">
            <a:avLst/>
          </a:prstGeom>
          <a:noFill/>
          <a:ln>
            <a:solidFill>
              <a:srgbClr val="2A0D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52400" y="4223641"/>
            <a:ext cx="4343400" cy="700782"/>
          </a:xfrm>
          <a:prstGeom prst="ellipse">
            <a:avLst/>
          </a:prstGeom>
          <a:noFill/>
          <a:ln>
            <a:solidFill>
              <a:srgbClr val="2A0D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828034" y="4952999"/>
            <a:ext cx="1981200" cy="850513"/>
          </a:xfrm>
          <a:prstGeom prst="ellipse">
            <a:avLst/>
          </a:prstGeom>
          <a:noFill/>
          <a:ln>
            <a:solidFill>
              <a:srgbClr val="2A0D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451243" y="4953000"/>
            <a:ext cx="4343400" cy="990600"/>
          </a:xfrm>
          <a:prstGeom prst="ellipse">
            <a:avLst/>
          </a:prstGeom>
          <a:noFill/>
          <a:ln>
            <a:solidFill>
              <a:srgbClr val="2A0D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52657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indefinite"/>
                            </p:stCondLst>
                          </p:cTn>
                        </p:par>
                        <p:par>
                          <p:cTn id="10" fill="hold" nodeType="afterGroup">
                            <p:stCondLst>
                              <p:cond delay="0"/>
                            </p:stCondLst>
                            <p:childTnLst>
                              <p:par>
                                <p:cTn id="11" presetID="21" presetClass="entr" presetSubtype="1" fill="hold" grpId="1"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heel(1)">
                                      <p:cBhvr>
                                        <p:cTn id="13" dur="500"/>
                                        <p:tgtEl>
                                          <p:spTgt spid="10"/>
                                        </p:tgtEl>
                                      </p:cBhvr>
                                    </p:animEffect>
                                  </p:childTnLst>
                                </p:cTn>
                              </p:par>
                            </p:childTnLst>
                          </p:cTn>
                        </p:par>
                      </p:childTnLst>
                    </p:cTn>
                  </p:par>
                  <p:par>
                    <p:cTn id="14" fill="hold" nodeType="clickPar">
                      <p:stCondLst>
                        <p:cond delay="indefinite"/>
                      </p:stCondLst>
                      <p:childTnLst>
                        <p:par>
                          <p:cTn id="15" fill="hold" nodeType="withGroup">
                            <p:stCondLst>
                              <p:cond delay="indefinite"/>
                            </p:stCondLst>
                          </p:cTn>
                        </p:par>
                        <p:par>
                          <p:cTn id="16" fill="hold" nodeType="afterGroup">
                            <p:stCondLst>
                              <p:cond delay="0"/>
                            </p:stCondLst>
                            <p:childTnLst>
                              <p:par>
                                <p:cTn id="17" presetID="21" presetClass="entr" presetSubtype="1" fill="hold" grpId="2"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heel(1)">
                                      <p:cBhvr>
                                        <p:cTn id="19" dur="500"/>
                                        <p:tgtEl>
                                          <p:spTgt spid="11"/>
                                        </p:tgtEl>
                                      </p:cBhvr>
                                    </p:animEffect>
                                  </p:childTnLst>
                                </p:cTn>
                              </p:par>
                            </p:childTnLst>
                          </p:cTn>
                        </p:par>
                      </p:childTnLst>
                    </p:cTn>
                  </p:par>
                  <p:par>
                    <p:cTn id="20" fill="hold" nodeType="clickPar">
                      <p:stCondLst>
                        <p:cond delay="indefinite"/>
                      </p:stCondLst>
                      <p:childTnLst>
                        <p:par>
                          <p:cTn id="21" fill="hold" nodeType="withGroup">
                            <p:stCondLst>
                              <p:cond delay="indefinite"/>
                            </p:stCondLst>
                          </p:cTn>
                        </p:par>
                        <p:par>
                          <p:cTn id="22" fill="hold" nodeType="afterGroup">
                            <p:stCondLst>
                              <p:cond delay="0"/>
                            </p:stCondLst>
                            <p:childTnLst>
                              <p:par>
                                <p:cTn id="23" presetID="21" presetClass="entr" presetSubtype="1" fill="hold" grpId="3"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heel(1)">
                                      <p:cBhvr>
                                        <p:cTn id="25" dur="500"/>
                                        <p:tgtEl>
                                          <p:spTgt spid="12"/>
                                        </p:tgtEl>
                                      </p:cBhvr>
                                    </p:animEffect>
                                  </p:childTnLst>
                                </p:cTn>
                              </p:par>
                            </p:childTnLst>
                          </p:cTn>
                        </p:par>
                      </p:childTnLst>
                    </p:cTn>
                  </p:par>
                  <p:par>
                    <p:cTn id="26" fill="hold" nodeType="clickPar">
                      <p:stCondLst>
                        <p:cond delay="indefinite"/>
                      </p:stCondLst>
                      <p:childTnLst>
                        <p:par>
                          <p:cTn id="27" fill="hold" nodeType="withGroup">
                            <p:stCondLst>
                              <p:cond delay="indefinite"/>
                            </p:stCondLst>
                          </p:cTn>
                        </p:par>
                        <p:par>
                          <p:cTn id="28" fill="hold" nodeType="afterGroup">
                            <p:stCondLst>
                              <p:cond delay="0"/>
                            </p:stCondLst>
                            <p:childTnLst>
                              <p:par>
                                <p:cTn id="29" presetID="21" presetClass="entr" presetSubtype="1" fill="hold" grpId="4"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heel(1)">
                                      <p:cBhvr>
                                        <p:cTn id="31" dur="500"/>
                                        <p:tgtEl>
                                          <p:spTgt spid="13"/>
                                        </p:tgtEl>
                                      </p:cBhvr>
                                    </p:animEffect>
                                  </p:childTnLst>
                                </p:cTn>
                              </p:par>
                            </p:childTnLst>
                          </p:cTn>
                        </p:par>
                      </p:childTnLst>
                    </p:cTn>
                  </p:par>
                  <p:par>
                    <p:cTn id="32" fill="hold" nodeType="clickPar">
                      <p:stCondLst>
                        <p:cond delay="indefinite"/>
                      </p:stCondLst>
                      <p:childTnLst>
                        <p:par>
                          <p:cTn id="33" fill="hold" nodeType="withGroup">
                            <p:stCondLst>
                              <p:cond delay="indefinite"/>
                            </p:stCondLst>
                          </p:cTn>
                        </p:par>
                        <p:par>
                          <p:cTn id="34" fill="hold" nodeType="afterGroup">
                            <p:stCondLst>
                              <p:cond delay="0"/>
                            </p:stCondLst>
                            <p:childTnLst>
                              <p:par>
                                <p:cTn id="35" presetID="21" presetClass="entr" presetSubtype="1" fill="hold" grpId="5"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heel(1)">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1"/>
      <p:bldP spid="11" grpId="2"/>
      <p:bldP spid="12" grpId="3"/>
      <p:bldP spid="13" grpId="4"/>
      <p:bldP spid="15" grpId="5"/>
    </p:bldLst>
  </p:timing>
</p:sld>
</file>

<file path=ppt/slides/slide4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 xmlns:a16="http://schemas.microsoft.com/office/drawing/2014/main" id="{AAB4D16C-6ABC-4B48-8F30-4A15F9D10A32}"/>
              </a:ext>
            </a:extLst>
          </p:cNvPr>
          <p:cNvSpPr>
            <a:spLocks noGrp="1"/>
          </p:cNvSpPr>
          <p:nvPr>
            <p:ph type="ctrTitle"/>
          </p:nvPr>
        </p:nvSpPr>
        <p:spPr>
          <a:xfrm>
            <a:off x="457200" y="1128293"/>
            <a:ext cx="8229600" cy="1322908"/>
          </a:xfrm>
        </p:spPr>
        <p:txBody>
          <a:bodyPr/>
          <a:lstStyle/>
          <a:p>
            <a:r>
              <a:rPr lang="en-US"/>
              <a:t>FLSA Overtime Rule</a:t>
            </a:r>
          </a:p>
        </p:txBody>
      </p:sp>
      <p:sp>
        <p:nvSpPr>
          <p:cNvPr id="4" name="Subtitle 3">
            <a:extLst>
              <a:ext uri="{FF2B5EF4-FFF2-40B4-BE49-F238E27FC236}">
                <a16:creationId xmlns="" xmlns:a16="http://schemas.microsoft.com/office/drawing/2014/main" id="{1B24C32E-5C03-439C-9F56-2DF2CDEA9B05}"/>
              </a:ext>
            </a:extLst>
          </p:cNvPr>
          <p:cNvSpPr>
            <a:spLocks noGrp="1"/>
          </p:cNvSpPr>
          <p:nvPr>
            <p:ph type="subTitle" idx="1"/>
          </p:nvPr>
        </p:nvSpPr>
        <p:spPr>
          <a:xfrm>
            <a:off x="457200" y="2652293"/>
            <a:ext cx="8229600" cy="471907"/>
          </a:xfrm>
        </p:spPr>
        <p:txBody>
          <a:bodyPr>
            <a:normAutofit fontScale="92500" lnSpcReduction="20000"/>
          </a:bodyPr>
          <a:lstStyle/>
          <a:p>
            <a:endParaRPr lang="en-US"/>
          </a:p>
        </p:txBody>
      </p:sp>
      <p:sp>
        <p:nvSpPr>
          <p:cNvPr id="5" name="Text Placeholder 4">
            <a:extLst>
              <a:ext uri="{FF2B5EF4-FFF2-40B4-BE49-F238E27FC236}">
                <a16:creationId xmlns="" xmlns:a16="http://schemas.microsoft.com/office/drawing/2014/main" id="{4613BF0C-EC66-46FF-9228-7F634381DDCA}"/>
              </a:ext>
            </a:extLst>
          </p:cNvPr>
          <p:cNvSpPr>
            <a:spLocks noGrp="1"/>
          </p:cNvSpPr>
          <p:nvPr>
            <p:ph type="body" sz="quarter" idx="13"/>
          </p:nvPr>
        </p:nvSpPr>
        <p:spPr/>
        <p:txBody>
          <a:bodyPr/>
          <a:lstStyle/>
          <a:p>
            <a:endParaRPr lang="en-US"/>
          </a:p>
        </p:txBody>
      </p:sp>
      <p:sp>
        <p:nvSpPr>
          <p:cNvPr id="6" name="Text Placeholder 5">
            <a:extLst>
              <a:ext uri="{FF2B5EF4-FFF2-40B4-BE49-F238E27FC236}">
                <a16:creationId xmlns="" xmlns:a16="http://schemas.microsoft.com/office/drawing/2014/main" id="{6828C445-2983-4DAE-88EF-B7FF70F8EE8A}"/>
              </a:ext>
            </a:extLst>
          </p:cNvPr>
          <p:cNvSpPr>
            <a:spLocks noGrp="1"/>
          </p:cNvSpPr>
          <p:nvPr>
            <p:ph type="body" sz="quarter" idx="14"/>
          </p:nvPr>
        </p:nvSpPr>
        <p:spPr/>
        <p:txBody>
          <a:bodyPr>
            <a:normAutofit fontScale="92500" lnSpcReduction="20000"/>
          </a:bodyPr>
          <a:lstStyle/>
          <a:p>
            <a:endParaRPr lang="en-US"/>
          </a:p>
        </p:txBody>
      </p:sp>
    </p:spTree>
    <p:extLst>
      <p:ext uri="{BB962C8B-B14F-4D97-AF65-F5344CB8AC3E}">
        <p14:creationId xmlns:p14="http://schemas.microsoft.com/office/powerpoint/2010/main" val="2491194849"/>
      </p:ext>
    </p:extLst>
  </p:cSld>
  <p:clrMapOvr>
    <a:masterClrMapping/>
  </p:clrMapOvr>
  <p:transition/>
  <p:timing/>
</p:sld>
</file>

<file path=ppt/slides/slide4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 xmlns:a16="http://schemas.microsoft.com/office/drawing/2014/main" id="{B7A11F01-6506-EF47-826F-EE1F01506CCC}"/>
              </a:ext>
            </a:extLst>
          </p:cNvPr>
          <p:cNvSpPr>
            <a:spLocks noGrp="1"/>
          </p:cNvSpPr>
          <p:nvPr>
            <p:ph type="title"/>
          </p:nvPr>
        </p:nvSpPr>
        <p:spPr/>
        <p:txBody>
          <a:bodyPr/>
          <a:lstStyle/>
          <a:p>
            <a:pPr algn="ctr"/>
            <a:r>
              <a:rPr lang="en-US"/>
              <a:t>Brief History of DOL Overtime Rule</a:t>
            </a:r>
          </a:p>
        </p:txBody>
      </p:sp>
      <p:graphicFrame>
        <p:nvGraphicFramePr>
          <p:cNvPr id="4" name="Content Placeholder 3">
            <a:extLst>
              <a:ext uri="{FF2B5EF4-FFF2-40B4-BE49-F238E27FC236}">
                <a16:creationId xmlns="" xmlns:a16="http://schemas.microsoft.com/office/drawing/2014/main" id="{3FE5DE74-8061-8947-8139-FC5999917BDE}"/>
              </a:ext>
            </a:extLst>
          </p:cNvPr>
          <p:cNvGraphicFramePr>
            <a:graphicFrameLocks noGrp="1"/>
          </p:cNvGraphicFramePr>
          <p:nvPr>
            <p:ph idx="1"/>
            <p:extLst>
              <p:ext uri="{D42A27DB-BD31-4B8C-83A1-F6EECF244321}">
                <p14:modId xmlns:p14="http://schemas.microsoft.com/office/powerpoint/2010/main" val="1096768989"/>
              </p:ext>
            </p:extLst>
          </p:nvPr>
        </p:nvGraphicFramePr>
        <p:xfrm>
          <a:off x="628650" y="2226469"/>
          <a:ext cx="7886700" cy="3263504"/>
        </p:xfrm>
        <a:graphic>
          <a:graphicData uri="http://schemas.openxmlformats.org/drawingml/2006/diagram">
            <dgm:relIds xmlns:dgm="http://schemas.openxmlformats.org/drawingml/2006/diagram" r:dm="rId4" r:lo="rId5" r:qs="rId6" r:cs="rId7"/>
          </a:graphicData>
        </a:graphic>
      </p:graphicFrame>
    </p:spTree>
    <p:extLst>
      <p:ext uri="{BB962C8B-B14F-4D97-AF65-F5344CB8AC3E}">
        <p14:creationId xmlns:p14="http://schemas.microsoft.com/office/powerpoint/2010/main" val="1207994804"/>
      </p:ext>
    </p:extLst>
  </p:cSld>
  <p:clrMapOvr>
    <a:masterClrMapping/>
  </p:clrMapOvr>
  <p:transition/>
  <p:timing/>
</p:sld>
</file>

<file path=ppt/slides/slide4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 xmlns:a16="http://schemas.microsoft.com/office/drawing/2014/main" id="{F87CA057-45FF-EF4C-88B0-754ADB65E923}"/>
              </a:ext>
            </a:extLst>
          </p:cNvPr>
          <p:cNvSpPr>
            <a:spLocks noGrp="1"/>
          </p:cNvSpPr>
          <p:nvPr>
            <p:ph type="title"/>
          </p:nvPr>
        </p:nvSpPr>
        <p:spPr/>
        <p:txBody>
          <a:bodyPr/>
          <a:lstStyle/>
          <a:p>
            <a:r>
              <a:rPr lang="en-US"/>
              <a:t>2016 Overtime Rule</a:t>
            </a:r>
          </a:p>
        </p:txBody>
      </p:sp>
      <p:graphicFrame>
        <p:nvGraphicFramePr>
          <p:cNvPr id="4" name="Content Placeholder 3">
            <a:extLst>
              <a:ext uri="{FF2B5EF4-FFF2-40B4-BE49-F238E27FC236}">
                <a16:creationId xmlns="" xmlns:a16="http://schemas.microsoft.com/office/drawing/2014/main" id="{EE09B50A-A7AD-384B-A984-79907C8F494C}"/>
              </a:ext>
            </a:extLst>
          </p:cNvPr>
          <p:cNvGraphicFramePr>
            <a:graphicFrameLocks noGrp="1"/>
          </p:cNvGraphicFramePr>
          <p:nvPr>
            <p:ph idx="1"/>
            <p:extLst>
              <p:ext uri="{D42A27DB-BD31-4B8C-83A1-F6EECF244321}">
                <p14:modId xmlns:p14="http://schemas.microsoft.com/office/powerpoint/2010/main" val="4229630758"/>
              </p:ext>
            </p:extLst>
          </p:nvPr>
        </p:nvGraphicFramePr>
        <p:xfrm>
          <a:off x="628650" y="2362200"/>
          <a:ext cx="7886700" cy="3263504"/>
        </p:xfrm>
        <a:graphic>
          <a:graphicData uri="http://schemas.openxmlformats.org/drawingml/2006/diagram">
            <dgm:relIds xmlns:dgm="http://schemas.openxmlformats.org/drawingml/2006/diagram" r:dm="rId4" r:lo="rId5" r:qs="rId6" r:cs="rId7"/>
          </a:graphicData>
        </a:graphic>
      </p:graphicFrame>
    </p:spTree>
    <p:extLst>
      <p:ext uri="{BB962C8B-B14F-4D97-AF65-F5344CB8AC3E}">
        <p14:creationId xmlns:p14="http://schemas.microsoft.com/office/powerpoint/2010/main" val="3697235255"/>
      </p:ext>
    </p:extLst>
  </p:cSld>
  <p:clrMapOvr>
    <a:masterClrMapping/>
  </p:clrMapOvr>
  <p:transition/>
  <p:timing/>
</p:sld>
</file>

<file path=ppt/slides/slide4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 xmlns:a16="http://schemas.microsoft.com/office/drawing/2014/main" id="{C5B22483-B8A9-D143-8905-9D9D1B145BF0}"/>
              </a:ext>
            </a:extLst>
          </p:cNvPr>
          <p:cNvSpPr>
            <a:spLocks noGrp="1"/>
          </p:cNvSpPr>
          <p:nvPr>
            <p:ph type="title"/>
          </p:nvPr>
        </p:nvSpPr>
        <p:spPr/>
        <p:txBody>
          <a:bodyPr/>
          <a:lstStyle/>
          <a:p>
            <a:pPr algn="ctr"/>
            <a:r>
              <a:rPr lang="en-US" b="1"/>
              <a:t>2016 Rule</a:t>
            </a:r>
          </a:p>
        </p:txBody>
      </p:sp>
      <p:pic>
        <p:nvPicPr>
          <p:cNvPr id="5" name="Content Placeholder 4">
            <a:extLst>
              <a:ext uri="{FF2B5EF4-FFF2-40B4-BE49-F238E27FC236}">
                <a16:creationId xmlns="" xmlns:a16="http://schemas.microsoft.com/office/drawing/2014/main" id="{B6F35EBE-4004-FD4C-BC34-04520B67C5D7}"/>
              </a:ext>
            </a:extLst>
          </p:cNvPr>
          <p:cNvPicPr>
            <a:picLocks noGrp="1" noChangeAspect="1"/>
          </p:cNvPicPr>
          <p:nvPr>
            <p:ph idx="1"/>
          </p:nvPr>
        </p:nvPicPr>
        <p:blipFill>
          <a:blip r:embed="rId3"/>
          <a:stretch>
            <a:fillRect/>
          </a:stretch>
        </p:blipFill>
        <p:spPr>
          <a:xfrm>
            <a:off x="2396331" y="2226469"/>
            <a:ext cx="4351338" cy="3263504"/>
          </a:xfrm>
        </p:spPr>
      </p:pic>
    </p:spTree>
    <p:extLst>
      <p:ext uri="{BB962C8B-B14F-4D97-AF65-F5344CB8AC3E}">
        <p14:creationId xmlns:p14="http://schemas.microsoft.com/office/powerpoint/2010/main" val="1737361485"/>
      </p:ext>
    </p:extLst>
  </p:cSld>
  <p:clrMapOvr>
    <a:masterClrMapping/>
  </p:clrMapOvr>
  <p:transition/>
  <p:timing/>
</p:sld>
</file>

<file path=ppt/slides/slide4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 xmlns:a16="http://schemas.microsoft.com/office/drawing/2014/main" id="{B7A11F01-6506-EF47-826F-EE1F01506CCC}"/>
              </a:ext>
            </a:extLst>
          </p:cNvPr>
          <p:cNvSpPr>
            <a:spLocks noGrp="1"/>
          </p:cNvSpPr>
          <p:nvPr>
            <p:ph type="title"/>
          </p:nvPr>
        </p:nvSpPr>
        <p:spPr/>
        <p:txBody>
          <a:bodyPr/>
          <a:lstStyle/>
          <a:p>
            <a:pPr algn="ctr"/>
            <a:r>
              <a:rPr lang="en-US"/>
              <a:t>Brief History of DOL Overtime Rule</a:t>
            </a:r>
          </a:p>
        </p:txBody>
      </p:sp>
      <p:graphicFrame>
        <p:nvGraphicFramePr>
          <p:cNvPr id="4" name="Content Placeholder 3">
            <a:extLst>
              <a:ext uri="{FF2B5EF4-FFF2-40B4-BE49-F238E27FC236}">
                <a16:creationId xmlns="" xmlns:a16="http://schemas.microsoft.com/office/drawing/2014/main" id="{3FE5DE74-8061-8947-8139-FC5999917BDE}"/>
              </a:ext>
            </a:extLst>
          </p:cNvPr>
          <p:cNvGraphicFramePr>
            <a:graphicFrameLocks noGrp="1"/>
          </p:cNvGraphicFramePr>
          <p:nvPr>
            <p:ph idx="1"/>
            <p:extLst>
              <p:ext uri="{D42A27DB-BD31-4B8C-83A1-F6EECF244321}">
                <p14:modId xmlns:p14="http://schemas.microsoft.com/office/powerpoint/2010/main" val="2581283316"/>
              </p:ext>
            </p:extLst>
          </p:nvPr>
        </p:nvGraphicFramePr>
        <p:xfrm>
          <a:off x="304800" y="2226468"/>
          <a:ext cx="8553450" cy="3336131"/>
        </p:xfrm>
        <a:graphic>
          <a:graphicData uri="http://schemas.openxmlformats.org/drawingml/2006/diagram">
            <dgm:relIds xmlns:dgm="http://schemas.openxmlformats.org/drawingml/2006/diagram" r:dm="rId4" r:lo="rId5" r:qs="rId6" r:cs="rId7"/>
          </a:graphicData>
        </a:graphic>
      </p:graphicFrame>
    </p:spTree>
    <p:extLst>
      <p:ext uri="{BB962C8B-B14F-4D97-AF65-F5344CB8AC3E}">
        <p14:creationId xmlns:p14="http://schemas.microsoft.com/office/powerpoint/2010/main" val="4068327181"/>
      </p:ext>
    </p:extLst>
  </p:cSld>
  <p:clrMapOvr>
    <a:masterClrMapping/>
  </p:clrMapOvr>
  <p:transition/>
  <p:timing/>
</p:sld>
</file>

<file path=ppt/slides/slide4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6" name="Rectangle 5">
            <a:extLst>
              <a:ext uri="{FF2B5EF4-FFF2-40B4-BE49-F238E27FC236}">
                <a16:creationId xmlns="" xmlns:a16="http://schemas.microsoft.com/office/drawing/2014/main" id="{4D9AC630-CB76-684D-93E1-A4555BD0ACA7}"/>
              </a:ext>
            </a:extLst>
          </p:cNvPr>
          <p:cNvSpPr/>
          <p:nvPr/>
        </p:nvSpPr>
        <p:spPr>
          <a:xfrm>
            <a:off x="1185058" y="2154382"/>
            <a:ext cx="6973784" cy="112221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700"/>
              <a:t>New Overtime Rules </a:t>
            </a:r>
          </a:p>
          <a:p>
            <a:pPr algn="ctr"/>
            <a:r>
              <a:rPr lang="en-US" sz="2700"/>
              <a:t>Effective January 1, 2020</a:t>
            </a:r>
          </a:p>
        </p:txBody>
      </p:sp>
      <p:pic>
        <p:nvPicPr>
          <p:cNvPr id="3" name="Picture 2">
            <a:extLst>
              <a:ext uri="{FF2B5EF4-FFF2-40B4-BE49-F238E27FC236}">
                <a16:creationId xmlns="" xmlns:a16="http://schemas.microsoft.com/office/drawing/2014/main" id="{EA5BD7AD-7DD7-4E52-B10F-9002E28FFFFC}"/>
              </a:ext>
            </a:extLst>
          </p:cNvPr>
          <p:cNvPicPr>
            <a:picLocks noChangeAspect="1"/>
          </p:cNvPicPr>
          <p:nvPr/>
        </p:nvPicPr>
        <p:blipFill>
          <a:blip r:embed="rId3">
            <a:extLst>
              <a:ext uri="{28A0092B-C50C-407E-A947-70E740481C1C}">
                <a14:useLocalDpi xmlns:a14="http://schemas.microsoft.com/office/drawing/2010/main" val="0"/>
              </a:ext>
            </a:extLst>
          </a:blip>
          <a:srcRect t="10078" b="0"/>
          <a:stretch>
            <a:fillRect/>
          </a:stretch>
        </p:blipFill>
        <p:spPr>
          <a:xfrm>
            <a:off x="2362200" y="3589752"/>
            <a:ext cx="4800600" cy="2877855"/>
          </a:xfrm>
          <a:prstGeom prst="rect">
            <a:avLst/>
          </a:prstGeom>
        </p:spPr>
      </p:pic>
    </p:spTree>
    <p:extLst>
      <p:ext uri="{BB962C8B-B14F-4D97-AF65-F5344CB8AC3E}">
        <p14:creationId xmlns:p14="http://schemas.microsoft.com/office/powerpoint/2010/main" val="1987520016"/>
      </p:ext>
    </p:extLst>
  </p:cSld>
  <p:clrMapOvr>
    <a:masterClrMapping/>
  </p:clrMapOvr>
  <p:transition/>
  <p:timing/>
</p:sld>
</file>

<file path=ppt/slides/slide4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 xmlns:a16="http://schemas.microsoft.com/office/drawing/2014/main" id="{65C0BA9E-A5D7-A143-9BD4-A96D0511FE41}"/>
              </a:ext>
            </a:extLst>
          </p:cNvPr>
          <p:cNvSpPr>
            <a:spLocks noGrp="1"/>
          </p:cNvSpPr>
          <p:nvPr>
            <p:ph type="title"/>
          </p:nvPr>
        </p:nvSpPr>
        <p:spPr/>
        <p:txBody>
          <a:bodyPr/>
          <a:lstStyle/>
          <a:p>
            <a:r>
              <a:rPr lang="en-US"/>
              <a:t>Salary Level Changes Only</a:t>
            </a:r>
          </a:p>
        </p:txBody>
      </p:sp>
      <p:graphicFrame>
        <p:nvGraphicFramePr>
          <p:cNvPr id="4" name="Content Placeholder 3">
            <a:extLst>
              <a:ext uri="{FF2B5EF4-FFF2-40B4-BE49-F238E27FC236}">
                <a16:creationId xmlns="" xmlns:a16="http://schemas.microsoft.com/office/drawing/2014/main" id="{00B07FB2-4406-DF42-8D56-8354B7CDAE30}"/>
              </a:ext>
            </a:extLst>
          </p:cNvPr>
          <p:cNvGraphicFramePr>
            <a:graphicFrameLocks noGrp="1"/>
          </p:cNvGraphicFramePr>
          <p:nvPr>
            <p:ph idx="1"/>
            <p:extLst/>
          </p:nvPr>
        </p:nvGraphicFramePr>
        <p:xfrm>
          <a:off x="628650" y="2226469"/>
          <a:ext cx="7886700" cy="3263504"/>
        </p:xfrm>
        <a:graphic>
          <a:graphicData uri="http://schemas.openxmlformats.org/drawingml/2006/diagram">
            <dgm:relIds xmlns:dgm="http://schemas.openxmlformats.org/drawingml/2006/diagram" r:dm="rId4" r:lo="rId5" r:qs="rId6" r:cs="rId7"/>
          </a:graphicData>
        </a:graphic>
      </p:graphicFrame>
    </p:spTree>
    <p:extLst>
      <p:ext uri="{BB962C8B-B14F-4D97-AF65-F5344CB8AC3E}">
        <p14:creationId xmlns:p14="http://schemas.microsoft.com/office/powerpoint/2010/main" val="745650079"/>
      </p:ext>
    </p:extLst>
  </p:cSld>
  <p:clrMapOvr>
    <a:masterClrMapping/>
  </p:clrMapOvr>
  <p:transition/>
  <p:timing/>
</p:sld>
</file>

<file path=ppt/slides/slide4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 xmlns:a16="http://schemas.microsoft.com/office/drawing/2014/main" id="{F3998369-4A96-DA42-A2E8-94E6CB4C718D}"/>
              </a:ext>
            </a:extLst>
          </p:cNvPr>
          <p:cNvSpPr>
            <a:spLocks noGrp="1"/>
          </p:cNvSpPr>
          <p:nvPr>
            <p:ph type="title"/>
          </p:nvPr>
        </p:nvSpPr>
        <p:spPr/>
        <p:txBody>
          <a:bodyPr/>
          <a:lstStyle/>
          <a:p>
            <a:r>
              <a:rPr lang="en-US"/>
              <a:t>Salary Threshold – White Collar Exemptions</a:t>
            </a:r>
            <a:br>
              <a:rPr lang="en-US"/>
            </a:br>
            <a:r>
              <a:rPr lang="en-US" sz="1800"/>
              <a:t>Administrative, Executive, Professional</a:t>
            </a:r>
          </a:p>
        </p:txBody>
      </p:sp>
      <p:graphicFrame>
        <p:nvGraphicFramePr>
          <p:cNvPr id="4" name="Content Placeholder 3">
            <a:extLst>
              <a:ext uri="{FF2B5EF4-FFF2-40B4-BE49-F238E27FC236}">
                <a16:creationId xmlns="" xmlns:a16="http://schemas.microsoft.com/office/drawing/2014/main" id="{1F730C1B-D4CD-DA43-9C73-58EF69A33837}"/>
              </a:ext>
            </a:extLst>
          </p:cNvPr>
          <p:cNvGraphicFramePr>
            <a:graphicFrameLocks noGrp="1"/>
          </p:cNvGraphicFramePr>
          <p:nvPr>
            <p:ph idx="1"/>
            <p:extLst>
              <p:ext uri="{D42A27DB-BD31-4B8C-83A1-F6EECF244321}">
                <p14:modId xmlns:p14="http://schemas.microsoft.com/office/powerpoint/2010/main" val="4259991464"/>
              </p:ext>
            </p:extLst>
          </p:nvPr>
        </p:nvGraphicFramePr>
        <p:xfrm>
          <a:off x="765958" y="2523231"/>
          <a:ext cx="7267698" cy="1577340"/>
        </p:xfrm>
        <a:graphic>
          <a:graphicData uri="http://schemas.openxmlformats.org/drawingml/2006/table">
            <a:tbl>
              <a:tblPr firstRow="1" bandRow="1">
                <a:tableStyleId>{5C22544A-7EE6-4342-B048-85BDC9FD1C3A}</a:tableStyleId>
              </a:tblPr>
              <a:tblGrid>
                <a:gridCol w="3633849">
                  <a:extLst>
                    <a:ext uri="{9D8B030D-6E8A-4147-A177-3AD203B41FA5}">
                      <a16:colId xmlns="" xmlns:a16="http://schemas.microsoft.com/office/drawing/2014/main" val="3116376253"/>
                    </a:ext>
                  </a:extLst>
                </a:gridCol>
                <a:gridCol w="3633849">
                  <a:extLst>
                    <a:ext uri="{9D8B030D-6E8A-4147-A177-3AD203B41FA5}">
                      <a16:colId xmlns="" xmlns:a16="http://schemas.microsoft.com/office/drawing/2014/main" val="2392056761"/>
                    </a:ext>
                  </a:extLst>
                </a:gridCol>
              </a:tblGrid>
              <a:tr h="525780">
                <a:tc>
                  <a:txBody>
                    <a:bodyPr/>
                    <a:lstStyle/>
                    <a:p>
                      <a:r>
                        <a:rPr lang="en-US" sz="3000"/>
                        <a:t>Current</a:t>
                      </a:r>
                    </a:p>
                  </a:txBody>
                  <a:tcPr marL="68580" marR="68580" marT="34290" marB="34290"/>
                </a:tc>
                <a:tc>
                  <a:txBody>
                    <a:bodyPr/>
                    <a:lstStyle/>
                    <a:p>
                      <a:r>
                        <a:rPr lang="en-US" sz="3000"/>
                        <a:t>New Rule</a:t>
                      </a:r>
                    </a:p>
                  </a:txBody>
                  <a:tcPr marL="68580" marR="68580" marT="34290" marB="34290"/>
                </a:tc>
                <a:extLst>
                  <a:ext uri="{0D108BD9-81ED-4DB2-BD59-A6C34878D82A}">
                    <a16:rowId xmlns="" xmlns:a16="http://schemas.microsoft.com/office/drawing/2014/main" val="3061602890"/>
                  </a:ext>
                </a:extLst>
              </a:tr>
              <a:tr h="525780">
                <a:tc>
                  <a:txBody>
                    <a:bodyPr/>
                    <a:lstStyle/>
                    <a:p>
                      <a:r>
                        <a:rPr lang="en-US" sz="3000"/>
                        <a:t>$455/week</a:t>
                      </a:r>
                    </a:p>
                  </a:txBody>
                  <a:tcPr marL="68580" marR="68580" marT="34290" marB="34290"/>
                </a:tc>
                <a:tc>
                  <a:txBody>
                    <a:bodyPr/>
                    <a:lstStyle/>
                    <a:p>
                      <a:r>
                        <a:rPr lang="en-US" sz="3000"/>
                        <a:t>$684/week</a:t>
                      </a:r>
                    </a:p>
                  </a:txBody>
                  <a:tcPr marL="68580" marR="68580" marT="34290" marB="34290"/>
                </a:tc>
                <a:extLst>
                  <a:ext uri="{0D108BD9-81ED-4DB2-BD59-A6C34878D82A}">
                    <a16:rowId xmlns="" xmlns:a16="http://schemas.microsoft.com/office/drawing/2014/main" val="2504151290"/>
                  </a:ext>
                </a:extLst>
              </a:tr>
              <a:tr h="525780">
                <a:tc>
                  <a:txBody>
                    <a:bodyPr/>
                    <a:lstStyle/>
                    <a:p>
                      <a:r>
                        <a:rPr lang="en-US" sz="3000"/>
                        <a:t>$23,660 annualized</a:t>
                      </a:r>
                    </a:p>
                  </a:txBody>
                  <a:tcPr marL="68580" marR="68580" marT="34290" marB="34290"/>
                </a:tc>
                <a:tc>
                  <a:txBody>
                    <a:bodyPr/>
                    <a:lstStyle/>
                    <a:p>
                      <a:r>
                        <a:rPr lang="en-US" sz="3000"/>
                        <a:t>$35,568 annualized</a:t>
                      </a:r>
                    </a:p>
                  </a:txBody>
                  <a:tcPr marL="68580" marR="68580" marT="34290" marB="34290"/>
                </a:tc>
                <a:extLst>
                  <a:ext uri="{0D108BD9-81ED-4DB2-BD59-A6C34878D82A}">
                    <a16:rowId xmlns="" xmlns:a16="http://schemas.microsoft.com/office/drawing/2014/main" val="2055001608"/>
                  </a:ext>
                </a:extLst>
              </a:tr>
            </a:tbl>
          </a:graphicData>
        </a:graphic>
      </p:graphicFrame>
      <p:sp>
        <p:nvSpPr>
          <p:cNvPr id="7" name="TextBox 6">
            <a:extLst>
              <a:ext uri="{FF2B5EF4-FFF2-40B4-BE49-F238E27FC236}">
                <a16:creationId xmlns="" xmlns:a16="http://schemas.microsoft.com/office/drawing/2014/main" id="{F39D7B8E-8646-E34C-AC14-E42F29106491}"/>
              </a:ext>
            </a:extLst>
          </p:cNvPr>
          <p:cNvSpPr txBox="1"/>
          <p:nvPr/>
        </p:nvSpPr>
        <p:spPr>
          <a:xfrm>
            <a:off x="765958" y="4872335"/>
            <a:ext cx="7267698" cy="461665"/>
          </a:xfrm>
          <a:prstGeom prst="rect">
            <a:avLst/>
          </a:prstGeom>
          <a:noFill/>
        </p:spPr>
        <p:txBody>
          <a:bodyPr wrap="square" rtlCol="0">
            <a:spAutoFit/>
          </a:bodyPr>
          <a:lstStyle/>
          <a:p>
            <a:pPr algn="ctr"/>
            <a:r>
              <a:rPr lang="en-US" sz="2400">
                <a:solidFill>
                  <a:schemeClr val="accent1"/>
                </a:solidFill>
              </a:rPr>
              <a:t>No Changes to the Duties Test or Salary Basis Test</a:t>
            </a:r>
          </a:p>
        </p:txBody>
      </p:sp>
    </p:spTree>
    <p:extLst>
      <p:ext uri="{BB962C8B-B14F-4D97-AF65-F5344CB8AC3E}">
        <p14:creationId xmlns:p14="http://schemas.microsoft.com/office/powerpoint/2010/main" val="3643614444"/>
      </p:ext>
    </p:extLst>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t>Hardship Guidance</a:t>
            </a:r>
          </a:p>
        </p:txBody>
      </p:sp>
      <p:sp>
        <p:nvSpPr>
          <p:cNvPr id="4" name="Slide Number Placeholder 3">
            <a:extLst>
              <a:ext uri="{FF2B5EF4-FFF2-40B4-BE49-F238E27FC236}">
                <a16:creationId xmlns="" xmlns:a16="http://schemas.microsoft.com/office/drawing/2014/main" id="{C4DF9C61-98DD-4AA8-B867-161976CDED21}"/>
              </a:ext>
            </a:extLst>
          </p:cNvPr>
          <p:cNvSpPr>
            <a:spLocks noGrp="1"/>
          </p:cNvSpPr>
          <p:nvPr>
            <p:ph type="sldNum" sz="quarter" idx="4"/>
          </p:nvPr>
        </p:nvSpPr>
        <p:spPr/>
        <p:txBody>
          <a:bodyPr/>
          <a:lstStyle/>
          <a:p>
            <a:fld id="{2F2E7587-817E-49FD-ADB5-5F7A90BCCD81}" type="slidenum">
              <a:rPr lang="en-US" smtClean="0"/>
              <a:t>5</a:t>
            </a:fld>
            <a:endParaRPr lang="en-US"/>
          </a:p>
        </p:txBody>
      </p:sp>
      <p:sp>
        <p:nvSpPr>
          <p:cNvPr id="3" name="Content Placeholder 2"/>
          <p:cNvSpPr>
            <a:spLocks noGrp="1"/>
          </p:cNvSpPr>
          <p:nvPr>
            <p:ph sz="quarter" idx="4294967295"/>
          </p:nvPr>
        </p:nvSpPr>
        <p:spPr>
          <a:xfrm>
            <a:off x="685800" y="2133600"/>
            <a:ext cx="7772400" cy="4191000"/>
          </a:xfrm>
        </p:spPr>
        <p:txBody>
          <a:bodyPr/>
          <a:lstStyle/>
          <a:p>
            <a:r>
              <a:rPr lang="en-US"/>
              <a:t>Hardship Distributions – Most plans utilize a "safe harbor" design</a:t>
            </a:r>
          </a:p>
          <a:p>
            <a:pPr lvl="1"/>
            <a:r>
              <a:rPr lang="en-US"/>
              <a:t>Specified events deemed to be hardship events</a:t>
            </a:r>
          </a:p>
          <a:p>
            <a:r>
              <a:rPr lang="en-US"/>
              <a:t>Deemed lack of other resources</a:t>
            </a:r>
          </a:p>
          <a:p>
            <a:pPr lvl="1"/>
            <a:r>
              <a:rPr lang="en-US"/>
              <a:t>Participant has obtained all currently available distributions and all nontaxable loans from employer's plans</a:t>
            </a:r>
          </a:p>
          <a:p>
            <a:pPr lvl="1"/>
            <a:r>
              <a:rPr lang="en-US"/>
              <a:t>Six month suspension on deferrals applies</a:t>
            </a:r>
          </a:p>
        </p:txBody>
      </p:sp>
    </p:spTree>
    <p:extLst>
      <p:ext uri="{BB962C8B-B14F-4D97-AF65-F5344CB8AC3E}">
        <p14:creationId xmlns:p14="http://schemas.microsoft.com/office/powerpoint/2010/main" val="1953784475"/>
      </p:ext>
    </p:extLst>
  </p:cSld>
  <p:clrMapOvr>
    <a:masterClrMapping/>
  </p:clrMapOvr>
  <p:transition/>
  <p:timing/>
</p:sld>
</file>

<file path=ppt/slides/slide5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 xmlns:a16="http://schemas.microsoft.com/office/drawing/2014/main" id="{E28D6D74-EDE9-9F46-970B-54C5648E76DE}"/>
              </a:ext>
            </a:extLst>
          </p:cNvPr>
          <p:cNvSpPr>
            <a:spLocks noGrp="1"/>
          </p:cNvSpPr>
          <p:nvPr>
            <p:ph type="title"/>
          </p:nvPr>
        </p:nvSpPr>
        <p:spPr/>
        <p:txBody>
          <a:bodyPr/>
          <a:lstStyle/>
          <a:p>
            <a:r>
              <a:rPr lang="en-US"/>
              <a:t>Counting Incentive Payments</a:t>
            </a:r>
          </a:p>
        </p:txBody>
      </p:sp>
      <p:sp>
        <p:nvSpPr>
          <p:cNvPr id="3" name="Content Placeholder 2">
            <a:extLst>
              <a:ext uri="{FF2B5EF4-FFF2-40B4-BE49-F238E27FC236}">
                <a16:creationId xmlns="" xmlns:a16="http://schemas.microsoft.com/office/drawing/2014/main" id="{510DF637-D509-4842-9A49-F47BB93037AC}"/>
              </a:ext>
            </a:extLst>
          </p:cNvPr>
          <p:cNvSpPr>
            <a:spLocks noGrp="1"/>
          </p:cNvSpPr>
          <p:nvPr>
            <p:ph idx="1"/>
          </p:nvPr>
        </p:nvSpPr>
        <p:spPr>
          <a:xfrm>
            <a:off x="628650" y="2580084"/>
            <a:ext cx="3904060" cy="3263504"/>
          </a:xfrm>
        </p:spPr>
        <p:txBody>
          <a:bodyPr>
            <a:normAutofit fontScale="77500" lnSpcReduction="20000"/>
          </a:bodyPr>
          <a:lstStyle/>
          <a:p>
            <a:r>
              <a:rPr lang="en-US"/>
              <a:t>Up to 10% of the Salary Threshold can be met by:</a:t>
            </a:r>
          </a:p>
          <a:p>
            <a:pPr lvl="1"/>
            <a:r>
              <a:rPr lang="en-US"/>
              <a:t>Nondiscretionary commissions, bonuses and incentive payments</a:t>
            </a:r>
          </a:p>
          <a:p>
            <a:pPr lvl="1"/>
            <a:r>
              <a:rPr lang="en-US"/>
              <a:t>If paid at least annually </a:t>
            </a:r>
          </a:p>
          <a:p>
            <a:pPr lvl="1"/>
            <a:r>
              <a:rPr lang="en-US"/>
              <a:t>Single pay period to make up payment</a:t>
            </a:r>
          </a:p>
          <a:p>
            <a:pPr lvl="1"/>
            <a:r>
              <a:rPr lang="en-US"/>
              <a:t>No double-counting</a:t>
            </a:r>
          </a:p>
        </p:txBody>
      </p:sp>
      <p:graphicFrame>
        <p:nvGraphicFramePr>
          <p:cNvPr id="4" name="Chart 3">
            <a:extLst>
              <a:ext uri="{FF2B5EF4-FFF2-40B4-BE49-F238E27FC236}">
                <a16:creationId xmlns="" xmlns:a16="http://schemas.microsoft.com/office/drawing/2014/main" id="{250B6B26-E1E3-2D49-B2F2-32B69E1C598C}"/>
              </a:ext>
            </a:extLst>
          </p:cNvPr>
          <p:cNvGraphicFramePr/>
          <p:nvPr>
            <p:extLst>
              <p:ext uri="{D42A27DB-BD31-4B8C-83A1-F6EECF244321}">
                <p14:modId xmlns:p14="http://schemas.microsoft.com/office/powerpoint/2010/main" val="1816469669"/>
              </p:ext>
            </p:extLst>
          </p:nvPr>
        </p:nvGraphicFramePr>
        <p:xfrm>
          <a:off x="3863578" y="2149078"/>
          <a:ext cx="4766072" cy="3471863"/>
        </p:xfrm>
        <a:graphic>
          <a:graphicData uri="http://schemas.openxmlformats.org/drawingml/2006/chart">
            <c:chart xmlns:c="http://schemas.openxmlformats.org/drawingml/2006/chart" r:id="rId3"/>
          </a:graphicData>
        </a:graphic>
      </p:graphicFrame>
      <p:sp>
        <p:nvSpPr>
          <p:cNvPr id="5" name="Rectangle 4">
            <a:extLst>
              <a:ext uri="{FF2B5EF4-FFF2-40B4-BE49-F238E27FC236}">
                <a16:creationId xmlns="" xmlns:a16="http://schemas.microsoft.com/office/drawing/2014/main" id="{564BA9C2-2907-024F-9D1F-B3CDCCE87686}"/>
              </a:ext>
            </a:extLst>
          </p:cNvPr>
          <p:cNvSpPr/>
          <p:nvPr/>
        </p:nvSpPr>
        <p:spPr>
          <a:xfrm>
            <a:off x="514350" y="5722144"/>
            <a:ext cx="8358188" cy="450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t>Short by $1?  Owe overtime for entire previous year.</a:t>
            </a:r>
          </a:p>
        </p:txBody>
      </p:sp>
      <p:sp>
        <p:nvSpPr>
          <p:cNvPr id="6" name="TextBox 5">
            <a:extLst>
              <a:ext uri="{FF2B5EF4-FFF2-40B4-BE49-F238E27FC236}">
                <a16:creationId xmlns="" xmlns:a16="http://schemas.microsoft.com/office/drawing/2014/main" id="{52E3CBD7-06E9-EE43-ABAD-9D8B20891B0D}"/>
              </a:ext>
            </a:extLst>
          </p:cNvPr>
          <p:cNvSpPr txBox="1"/>
          <p:nvPr/>
        </p:nvSpPr>
        <p:spPr>
          <a:xfrm>
            <a:off x="6365082" y="2149078"/>
            <a:ext cx="2296591" cy="300082"/>
          </a:xfrm>
          <a:prstGeom prst="rect">
            <a:avLst/>
          </a:prstGeom>
          <a:noFill/>
        </p:spPr>
        <p:txBody>
          <a:bodyPr wrap="none" rtlCol="0">
            <a:spAutoFit/>
          </a:bodyPr>
          <a:lstStyle/>
          <a:p>
            <a:r>
              <a:rPr lang="en-US" sz="1350"/>
              <a:t>$3,556.80 Salary or Incentives</a:t>
            </a:r>
          </a:p>
        </p:txBody>
      </p:sp>
    </p:spTree>
    <p:extLst>
      <p:ext uri="{BB962C8B-B14F-4D97-AF65-F5344CB8AC3E}">
        <p14:creationId xmlns:p14="http://schemas.microsoft.com/office/powerpoint/2010/main" val="3551269920"/>
      </p:ext>
    </p:extLst>
  </p:cSld>
  <p:clrMapOvr>
    <a:masterClrMapping/>
  </p:clrMapOvr>
  <p:transition/>
  <p:timing/>
</p:sld>
</file>

<file path=ppt/slides/slide5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 xmlns:a16="http://schemas.microsoft.com/office/drawing/2014/main" id="{F3998369-4A96-DA42-A2E8-94E6CB4C718D}"/>
              </a:ext>
            </a:extLst>
          </p:cNvPr>
          <p:cNvSpPr>
            <a:spLocks noGrp="1"/>
          </p:cNvSpPr>
          <p:nvPr>
            <p:ph type="title"/>
          </p:nvPr>
        </p:nvSpPr>
        <p:spPr/>
        <p:txBody>
          <a:bodyPr/>
          <a:lstStyle/>
          <a:p>
            <a:r>
              <a:rPr lang="en-US"/>
              <a:t>Highly Compensated Exemption</a:t>
            </a:r>
            <a:br>
              <a:rPr lang="en-US"/>
            </a:br>
            <a:endParaRPr lang="en-US" sz="1800"/>
          </a:p>
        </p:txBody>
      </p:sp>
      <p:graphicFrame>
        <p:nvGraphicFramePr>
          <p:cNvPr id="4" name="Content Placeholder 3">
            <a:extLst>
              <a:ext uri="{FF2B5EF4-FFF2-40B4-BE49-F238E27FC236}">
                <a16:creationId xmlns="" xmlns:a16="http://schemas.microsoft.com/office/drawing/2014/main" id="{1F730C1B-D4CD-DA43-9C73-58EF69A33837}"/>
              </a:ext>
            </a:extLst>
          </p:cNvPr>
          <p:cNvGraphicFramePr>
            <a:graphicFrameLocks noGrp="1"/>
          </p:cNvGraphicFramePr>
          <p:nvPr>
            <p:ph idx="1"/>
            <p:extLst>
              <p:ext uri="{D42A27DB-BD31-4B8C-83A1-F6EECF244321}">
                <p14:modId xmlns:p14="http://schemas.microsoft.com/office/powerpoint/2010/main" val="1250304162"/>
              </p:ext>
            </p:extLst>
          </p:nvPr>
        </p:nvGraphicFramePr>
        <p:xfrm>
          <a:off x="765958" y="2226469"/>
          <a:ext cx="7267698" cy="3589020"/>
        </p:xfrm>
        <a:graphic>
          <a:graphicData uri="http://schemas.openxmlformats.org/drawingml/2006/table">
            <a:tbl>
              <a:tblPr firstRow="1" bandRow="1">
                <a:tableStyleId>{5C22544A-7EE6-4342-B048-85BDC9FD1C3A}</a:tableStyleId>
              </a:tblPr>
              <a:tblGrid>
                <a:gridCol w="2841172">
                  <a:extLst>
                    <a:ext uri="{9D8B030D-6E8A-4147-A177-3AD203B41FA5}">
                      <a16:colId xmlns="" xmlns:a16="http://schemas.microsoft.com/office/drawing/2014/main" val="3116376253"/>
                    </a:ext>
                  </a:extLst>
                </a:gridCol>
                <a:gridCol w="4426526">
                  <a:extLst>
                    <a:ext uri="{9D8B030D-6E8A-4147-A177-3AD203B41FA5}">
                      <a16:colId xmlns="" xmlns:a16="http://schemas.microsoft.com/office/drawing/2014/main" val="2392056761"/>
                    </a:ext>
                  </a:extLst>
                </a:gridCol>
              </a:tblGrid>
              <a:tr h="525780">
                <a:tc>
                  <a:txBody>
                    <a:bodyPr/>
                    <a:lstStyle/>
                    <a:p>
                      <a:r>
                        <a:rPr lang="en-US" sz="3000"/>
                        <a:t>Current Rule</a:t>
                      </a:r>
                    </a:p>
                  </a:txBody>
                  <a:tcPr marL="68580" marR="68580" marT="34290" marB="34290"/>
                </a:tc>
                <a:tc>
                  <a:txBody>
                    <a:bodyPr/>
                    <a:lstStyle/>
                    <a:p>
                      <a:r>
                        <a:rPr lang="en-US" sz="3000"/>
                        <a:t>New Rule</a:t>
                      </a:r>
                    </a:p>
                  </a:txBody>
                  <a:tcPr marL="68580" marR="68580" marT="34290" marB="34290"/>
                </a:tc>
                <a:extLst>
                  <a:ext uri="{0D108BD9-81ED-4DB2-BD59-A6C34878D82A}">
                    <a16:rowId xmlns="" xmlns:a16="http://schemas.microsoft.com/office/drawing/2014/main" val="3061602890"/>
                  </a:ext>
                </a:extLst>
              </a:tr>
              <a:tr h="800100">
                <a:tc>
                  <a:txBody>
                    <a:bodyPr/>
                    <a:lstStyle/>
                    <a:p>
                      <a:r>
                        <a:rPr lang="en-US" sz="2400"/>
                        <a:t>$100,000 total annual compensation</a:t>
                      </a:r>
                    </a:p>
                  </a:txBody>
                  <a:tcPr marL="68580" marR="68580" marT="34290" marB="34290"/>
                </a:tc>
                <a:tc>
                  <a:txBody>
                    <a:bodyPr/>
                    <a:lstStyle/>
                    <a:p>
                      <a:r>
                        <a:rPr lang="en-US" sz="2400"/>
                        <a:t>$107,432 total</a:t>
                      </a:r>
                      <a:br>
                        <a:rPr lang="en-US" sz="2400"/>
                      </a:br>
                      <a:r>
                        <a:rPr lang="en-US" sz="2400"/>
                        <a:t>annual compensation</a:t>
                      </a:r>
                    </a:p>
                  </a:txBody>
                  <a:tcPr marL="68580" marR="68580" marT="34290" marB="34290"/>
                </a:tc>
                <a:extLst>
                  <a:ext uri="{0D108BD9-81ED-4DB2-BD59-A6C34878D82A}">
                    <a16:rowId xmlns="" xmlns:a16="http://schemas.microsoft.com/office/drawing/2014/main" val="2055001608"/>
                  </a:ext>
                </a:extLst>
              </a:tr>
              <a:tr h="2263140">
                <a:tc>
                  <a:txBody>
                    <a:bodyPr/>
                    <a:lstStyle/>
                    <a:p>
                      <a:endParaRPr lang="en-US" sz="3000"/>
                    </a:p>
                  </a:txBody>
                  <a:tcPr marL="68580" marR="68580" marT="34290" marB="34290"/>
                </a:tc>
                <a:tc>
                  <a:txBody>
                    <a:bodyPr/>
                    <a:lstStyle/>
                    <a:p>
                      <a:pPr marL="342900" marR="0" lvl="0" indent="-342900" algn="l" defTabSz="914400" rtl="0" eaLnBrk="1" fontAlgn="auto" latinLnBrk="0" hangingPunct="1">
                        <a:lnSpc>
                          <a:spcPct val="100000"/>
                        </a:lnSpc>
                        <a:spcBef>
                          <a:spcPct val="0"/>
                        </a:spcBef>
                        <a:spcAft>
                          <a:spcPct val="0"/>
                        </a:spcAft>
                        <a:buClrTx/>
                        <a:buSzTx/>
                        <a:buFontTx/>
                        <a:buChar char="-"/>
                        <a:defRPr/>
                      </a:pPr>
                      <a:r>
                        <a:rPr lang="en-US" sz="1800" b="0" i="0" u="none" strike="noStrike" kern="1200">
                          <a:solidFill>
                            <a:schemeClr val="dk1"/>
                          </a:solidFill>
                          <a:effectLst/>
                          <a:latin typeface="+mn-lt"/>
                          <a:ea typeface="+mn-ea"/>
                          <a:cs typeface="+mn-cs"/>
                        </a:rPr>
                        <a:t>$684 of which must be paid weekly on a salary or fee basis (equivalent to $35,568 base salary); rest can be combination of salary or non-discretionary incentives</a:t>
                      </a:r>
                    </a:p>
                    <a:p>
                      <a:pPr marL="342900" marR="0" lvl="0" indent="-342900" algn="l" defTabSz="914400" rtl="0" eaLnBrk="1" fontAlgn="auto" latinLnBrk="0" hangingPunct="1">
                        <a:lnSpc>
                          <a:spcPct val="100000"/>
                        </a:lnSpc>
                        <a:spcBef>
                          <a:spcPct val="0"/>
                        </a:spcBef>
                        <a:spcAft>
                          <a:spcPct val="0"/>
                        </a:spcAft>
                        <a:buClrTx/>
                        <a:buSzTx/>
                        <a:buFontTx/>
                        <a:buChar char="-"/>
                        <a:defRPr/>
                      </a:pPr>
                      <a:r>
                        <a:rPr lang="en-US" sz="1800" b="0" i="0" u="none" strike="noStrike" kern="1200">
                          <a:solidFill>
                            <a:schemeClr val="dk1"/>
                          </a:solidFill>
                          <a:effectLst/>
                          <a:latin typeface="+mn-lt"/>
                          <a:ea typeface="+mn-ea"/>
                          <a:cs typeface="+mn-cs"/>
                        </a:rPr>
                        <a:t>Office or non-manual work is primary duty</a:t>
                      </a:r>
                    </a:p>
                    <a:p>
                      <a:pPr marL="342900" marR="0" lvl="0" indent="-342900" algn="l" defTabSz="914400" rtl="0" eaLnBrk="1" fontAlgn="auto" latinLnBrk="0" hangingPunct="1">
                        <a:lnSpc>
                          <a:spcPct val="100000"/>
                        </a:lnSpc>
                        <a:spcBef>
                          <a:spcPct val="0"/>
                        </a:spcBef>
                        <a:spcAft>
                          <a:spcPct val="0"/>
                        </a:spcAft>
                        <a:buClrTx/>
                        <a:buSzTx/>
                        <a:buFontTx/>
                        <a:buChar char="-"/>
                        <a:defRPr/>
                      </a:pPr>
                      <a:r>
                        <a:rPr lang="en-US" sz="1800" b="0" i="0" u="none" strike="noStrike" kern="1200">
                          <a:solidFill>
                            <a:schemeClr val="dk1"/>
                          </a:solidFill>
                          <a:effectLst/>
                          <a:latin typeface="+mn-lt"/>
                          <a:ea typeface="+mn-ea"/>
                          <a:cs typeface="+mn-cs"/>
                        </a:rPr>
                        <a:t>At least one of the duties of the administrative, executive, or professional exemption</a:t>
                      </a:r>
                      <a:endParaRPr lang="en-US" sz="3000"/>
                    </a:p>
                  </a:txBody>
                  <a:tcPr marL="68580" marR="68580" marT="34290" marB="34290"/>
                </a:tc>
                <a:extLst>
                  <a:ext uri="{0D108BD9-81ED-4DB2-BD59-A6C34878D82A}">
                    <a16:rowId xmlns="" xmlns:a16="http://schemas.microsoft.com/office/drawing/2014/main" val="2697583644"/>
                  </a:ext>
                </a:extLst>
              </a:tr>
            </a:tbl>
          </a:graphicData>
        </a:graphic>
      </p:graphicFrame>
    </p:spTree>
    <p:extLst>
      <p:ext uri="{BB962C8B-B14F-4D97-AF65-F5344CB8AC3E}">
        <p14:creationId xmlns:p14="http://schemas.microsoft.com/office/powerpoint/2010/main" val="3632768659"/>
      </p:ext>
    </p:extLst>
  </p:cSld>
  <p:clrMapOvr>
    <a:masterClrMapping/>
  </p:clrMapOvr>
  <p:transition/>
  <p:timing/>
</p:sld>
</file>

<file path=ppt/slides/slide5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5" name="Picture 4">
            <a:extLst>
              <a:ext uri="{FF2B5EF4-FFF2-40B4-BE49-F238E27FC236}">
                <a16:creationId xmlns="" xmlns:a16="http://schemas.microsoft.com/office/drawing/2014/main" id="{1C8FCBB5-C15C-41ED-846F-1F87D0D3EA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8956" y="3810000"/>
            <a:ext cx="3658921" cy="2442812"/>
          </a:xfrm>
          <a:prstGeom prst="rect">
            <a:avLst/>
          </a:prstGeom>
        </p:spPr>
      </p:pic>
      <p:sp>
        <p:nvSpPr>
          <p:cNvPr id="2" name="Title 1">
            <a:extLst>
              <a:ext uri="{FF2B5EF4-FFF2-40B4-BE49-F238E27FC236}">
                <a16:creationId xmlns="" xmlns:a16="http://schemas.microsoft.com/office/drawing/2014/main" id="{180A6B6D-1979-7F43-8715-FC83FA07F9FF}"/>
              </a:ext>
            </a:extLst>
          </p:cNvPr>
          <p:cNvSpPr>
            <a:spLocks noGrp="1"/>
          </p:cNvSpPr>
          <p:nvPr>
            <p:ph type="title"/>
          </p:nvPr>
        </p:nvSpPr>
        <p:spPr/>
        <p:txBody>
          <a:bodyPr/>
          <a:lstStyle/>
          <a:p>
            <a:r>
              <a:rPr lang="en-US"/>
              <a:t>No “Automatic” Updates</a:t>
            </a:r>
          </a:p>
        </p:txBody>
      </p:sp>
      <p:sp>
        <p:nvSpPr>
          <p:cNvPr id="3" name="Content Placeholder 2">
            <a:extLst>
              <a:ext uri="{FF2B5EF4-FFF2-40B4-BE49-F238E27FC236}">
                <a16:creationId xmlns="" xmlns:a16="http://schemas.microsoft.com/office/drawing/2014/main" id="{F58E2FEF-1B24-E443-BE00-F95489B1924A}"/>
              </a:ext>
            </a:extLst>
          </p:cNvPr>
          <p:cNvSpPr>
            <a:spLocks noGrp="1"/>
          </p:cNvSpPr>
          <p:nvPr>
            <p:ph idx="1"/>
          </p:nvPr>
        </p:nvSpPr>
        <p:spPr>
          <a:xfrm>
            <a:off x="457200" y="2209800"/>
            <a:ext cx="5410200" cy="4144963"/>
          </a:xfrm>
        </p:spPr>
        <p:txBody>
          <a:bodyPr/>
          <a:lstStyle/>
          <a:p>
            <a:r>
              <a:rPr lang="en-US"/>
              <a:t>Unlike the earlier regulations proposed by the Obama administration, the annual salary threshold </a:t>
            </a:r>
            <a:r>
              <a:rPr lang="en-US" i="1"/>
              <a:t>is not</a:t>
            </a:r>
            <a:r>
              <a:rPr lang="en-US"/>
              <a:t> indexed to automatically increase without notice-and-comment rulemaking. </a:t>
            </a:r>
          </a:p>
          <a:p>
            <a:r>
              <a:rPr lang="en-US"/>
              <a:t>However, the DOL has said that it intends to update the salary level thresholds more regularly in the future.</a:t>
            </a:r>
          </a:p>
          <a:p>
            <a:endParaRPr lang="en-US"/>
          </a:p>
        </p:txBody>
      </p:sp>
    </p:spTree>
    <p:extLst>
      <p:ext uri="{BB962C8B-B14F-4D97-AF65-F5344CB8AC3E}">
        <p14:creationId xmlns:p14="http://schemas.microsoft.com/office/powerpoint/2010/main" val="1214900676"/>
      </p:ext>
    </p:extLst>
  </p:cSld>
  <p:clrMapOvr>
    <a:masterClrMapping/>
  </p:clrMapOvr>
  <p:transition/>
  <p:timing/>
</p:sld>
</file>

<file path=ppt/slides/slide5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5" name="Picture 4">
            <a:extLst>
              <a:ext uri="{FF2B5EF4-FFF2-40B4-BE49-F238E27FC236}">
                <a16:creationId xmlns="" xmlns:a16="http://schemas.microsoft.com/office/drawing/2014/main" id="{522D0229-B4F1-4B59-8C8C-95FFB6F64C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0482" y="4139832"/>
            <a:ext cx="3376317" cy="2214931"/>
          </a:xfrm>
          <a:prstGeom prst="rect">
            <a:avLst/>
          </a:prstGeom>
        </p:spPr>
      </p:pic>
      <p:sp>
        <p:nvSpPr>
          <p:cNvPr id="2" name="Title 1">
            <a:extLst>
              <a:ext uri="{FF2B5EF4-FFF2-40B4-BE49-F238E27FC236}">
                <a16:creationId xmlns="" xmlns:a16="http://schemas.microsoft.com/office/drawing/2014/main" id="{C9244452-5380-9E4C-B994-371F4913A4C0}"/>
              </a:ext>
            </a:extLst>
          </p:cNvPr>
          <p:cNvSpPr>
            <a:spLocks noGrp="1"/>
          </p:cNvSpPr>
          <p:nvPr>
            <p:ph type="title"/>
          </p:nvPr>
        </p:nvSpPr>
        <p:spPr/>
        <p:txBody>
          <a:bodyPr/>
          <a:lstStyle/>
          <a:p>
            <a:r>
              <a:rPr lang="en-US"/>
              <a:t>Other Exemptions Not Impacted</a:t>
            </a:r>
          </a:p>
        </p:txBody>
      </p:sp>
      <p:sp>
        <p:nvSpPr>
          <p:cNvPr id="3" name="Content Placeholder 2">
            <a:extLst>
              <a:ext uri="{FF2B5EF4-FFF2-40B4-BE49-F238E27FC236}">
                <a16:creationId xmlns="" xmlns:a16="http://schemas.microsoft.com/office/drawing/2014/main" id="{E018E9CE-1AEE-A344-9D5F-28D6D1AE5B12}"/>
              </a:ext>
            </a:extLst>
          </p:cNvPr>
          <p:cNvSpPr>
            <a:spLocks noGrp="1"/>
          </p:cNvSpPr>
          <p:nvPr>
            <p:ph idx="1"/>
          </p:nvPr>
        </p:nvSpPr>
        <p:spPr>
          <a:xfrm>
            <a:off x="457200" y="2209800"/>
            <a:ext cx="5791200" cy="4144963"/>
          </a:xfrm>
        </p:spPr>
        <p:txBody>
          <a:bodyPr/>
          <a:lstStyle/>
          <a:p>
            <a:r>
              <a:rPr lang="en-US"/>
              <a:t>The changes are limited to the executive, administrative, professional, and highly compensated employee exemptions.</a:t>
            </a:r>
          </a:p>
          <a:p>
            <a:r>
              <a:rPr lang="en-US"/>
              <a:t>No change has been made to the various other exemptions even if the employee happens to earn a salary.</a:t>
            </a:r>
          </a:p>
          <a:p>
            <a:endParaRPr lang="en-US"/>
          </a:p>
        </p:txBody>
      </p:sp>
    </p:spTree>
    <p:extLst>
      <p:ext uri="{BB962C8B-B14F-4D97-AF65-F5344CB8AC3E}">
        <p14:creationId xmlns:p14="http://schemas.microsoft.com/office/powerpoint/2010/main" val="3822762396"/>
      </p:ext>
    </p:extLst>
  </p:cSld>
  <p:clrMapOvr>
    <a:masterClrMapping/>
  </p:clrMapOvr>
  <p:transition/>
  <p:timing/>
</p:sld>
</file>

<file path=ppt/slides/slide5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6" name="Rectangle 5">
            <a:extLst>
              <a:ext uri="{FF2B5EF4-FFF2-40B4-BE49-F238E27FC236}">
                <a16:creationId xmlns="" xmlns:a16="http://schemas.microsoft.com/office/drawing/2014/main" id="{4D9AC630-CB76-684D-93E1-A4555BD0ACA7}"/>
              </a:ext>
            </a:extLst>
          </p:cNvPr>
          <p:cNvSpPr/>
          <p:nvPr/>
        </p:nvSpPr>
        <p:spPr>
          <a:xfrm>
            <a:off x="1165225" y="2078182"/>
            <a:ext cx="6973784" cy="112221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700"/>
              <a:t>Recommendations</a:t>
            </a:r>
          </a:p>
        </p:txBody>
      </p:sp>
      <p:pic>
        <p:nvPicPr>
          <p:cNvPr id="3" name="Picture 2">
            <a:extLst>
              <a:ext uri="{FF2B5EF4-FFF2-40B4-BE49-F238E27FC236}">
                <a16:creationId xmlns="" xmlns:a16="http://schemas.microsoft.com/office/drawing/2014/main" id="{015A2879-1445-409F-A788-F59A117F3F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3377626"/>
            <a:ext cx="4876800" cy="3251774"/>
          </a:xfrm>
          <a:prstGeom prst="rect">
            <a:avLst/>
          </a:prstGeom>
        </p:spPr>
      </p:pic>
    </p:spTree>
    <p:extLst>
      <p:ext uri="{BB962C8B-B14F-4D97-AF65-F5344CB8AC3E}">
        <p14:creationId xmlns:p14="http://schemas.microsoft.com/office/powerpoint/2010/main" val="107866058"/>
      </p:ext>
    </p:extLst>
  </p:cSld>
  <p:clrMapOvr>
    <a:masterClrMapping/>
  </p:clrMapOvr>
  <p:transition/>
  <p:timing/>
</p:sld>
</file>

<file path=ppt/slides/slide5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 xmlns:a16="http://schemas.microsoft.com/office/drawing/2014/main" id="{26ACFBB9-2C3B-ED43-A218-01EAC463FC3B}"/>
              </a:ext>
            </a:extLst>
          </p:cNvPr>
          <p:cNvSpPr>
            <a:spLocks noGrp="1"/>
          </p:cNvSpPr>
          <p:nvPr>
            <p:ph type="title"/>
          </p:nvPr>
        </p:nvSpPr>
        <p:spPr/>
        <p:txBody>
          <a:bodyPr/>
          <a:lstStyle/>
          <a:p>
            <a:r>
              <a:rPr lang="en-US"/>
              <a:t>Timing of Changes</a:t>
            </a:r>
          </a:p>
        </p:txBody>
      </p:sp>
      <p:sp>
        <p:nvSpPr>
          <p:cNvPr id="3" name="Content Placeholder 2">
            <a:extLst>
              <a:ext uri="{FF2B5EF4-FFF2-40B4-BE49-F238E27FC236}">
                <a16:creationId xmlns="" xmlns:a16="http://schemas.microsoft.com/office/drawing/2014/main" id="{8E58BF3A-C0B8-AA44-A862-4768245F0B0F}"/>
              </a:ext>
            </a:extLst>
          </p:cNvPr>
          <p:cNvSpPr>
            <a:spLocks noGrp="1"/>
          </p:cNvSpPr>
          <p:nvPr>
            <p:ph idx="1"/>
          </p:nvPr>
        </p:nvSpPr>
        <p:spPr>
          <a:xfrm>
            <a:off x="457201" y="1981200"/>
            <a:ext cx="5181600" cy="4144963"/>
          </a:xfrm>
        </p:spPr>
        <p:txBody>
          <a:bodyPr/>
          <a:lstStyle/>
          <a:p>
            <a:r>
              <a:rPr lang="en-US"/>
              <a:t>Successful legal challenges unlikely</a:t>
            </a:r>
          </a:p>
          <a:p>
            <a:r>
              <a:rPr lang="en-US"/>
              <a:t>If you would not go forward with changes if rule changes (however unlikely), consider implementing changes close to 1/1/2020</a:t>
            </a:r>
          </a:p>
          <a:p>
            <a:pPr marL="342900" lvl="1" indent="0">
              <a:buNone/>
            </a:pPr>
            <a:endParaRPr lang="en-US"/>
          </a:p>
        </p:txBody>
      </p:sp>
      <p:pic>
        <p:nvPicPr>
          <p:cNvPr id="5" name="Picture 4">
            <a:extLst>
              <a:ext uri="{FF2B5EF4-FFF2-40B4-BE49-F238E27FC236}">
                <a16:creationId xmlns="" xmlns:a16="http://schemas.microsoft.com/office/drawing/2014/main" id="{B8F8693B-2FC9-4091-B340-21FB00E041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3450921"/>
            <a:ext cx="3048000" cy="2286000"/>
          </a:xfrm>
          <a:prstGeom prst="rect">
            <a:avLst/>
          </a:prstGeom>
        </p:spPr>
      </p:pic>
    </p:spTree>
    <p:extLst>
      <p:ext uri="{BB962C8B-B14F-4D97-AF65-F5344CB8AC3E}">
        <p14:creationId xmlns:p14="http://schemas.microsoft.com/office/powerpoint/2010/main" val="1659089714"/>
      </p:ext>
    </p:extLst>
  </p:cSld>
  <p:clrMapOvr>
    <a:masterClrMapping/>
  </p:clrMapOvr>
  <p:transition/>
  <p:timing/>
</p:sld>
</file>

<file path=ppt/slides/slide5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 xmlns:a16="http://schemas.microsoft.com/office/drawing/2014/main" id="{B5BFEEBF-99D2-9041-A957-6119A20D2A14}"/>
              </a:ext>
            </a:extLst>
          </p:cNvPr>
          <p:cNvSpPr>
            <a:spLocks noGrp="1"/>
          </p:cNvSpPr>
          <p:nvPr>
            <p:ph type="title"/>
          </p:nvPr>
        </p:nvSpPr>
        <p:spPr/>
        <p:txBody>
          <a:bodyPr/>
          <a:lstStyle/>
          <a:p>
            <a:r>
              <a:rPr lang="en-US"/>
              <a:t>Review State and Local Exemptions</a:t>
            </a:r>
          </a:p>
        </p:txBody>
      </p:sp>
      <p:sp>
        <p:nvSpPr>
          <p:cNvPr id="3" name="Content Placeholder 2">
            <a:extLst>
              <a:ext uri="{FF2B5EF4-FFF2-40B4-BE49-F238E27FC236}">
                <a16:creationId xmlns="" xmlns:a16="http://schemas.microsoft.com/office/drawing/2014/main" id="{02C88DFB-4A8C-C249-93EC-079D57BBB4BA}"/>
              </a:ext>
            </a:extLst>
          </p:cNvPr>
          <p:cNvSpPr>
            <a:spLocks noGrp="1"/>
          </p:cNvSpPr>
          <p:nvPr>
            <p:ph idx="1"/>
          </p:nvPr>
        </p:nvSpPr>
        <p:spPr/>
        <p:txBody>
          <a:bodyPr>
            <a:normAutofit fontScale="85000" lnSpcReduction="20000"/>
          </a:bodyPr>
          <a:lstStyle/>
          <a:p>
            <a:pPr lvl="1"/>
            <a:r>
              <a:rPr lang="en-US"/>
              <a:t>Salary Thresholds</a:t>
            </a:r>
          </a:p>
          <a:p>
            <a:pPr lvl="2"/>
            <a:r>
              <a:rPr lang="en-US"/>
              <a:t>May be higher than FLSA</a:t>
            </a:r>
          </a:p>
          <a:p>
            <a:pPr lvl="3"/>
            <a:r>
              <a:rPr lang="en-US"/>
              <a:t>E.g., California threshold is double the state’s minimum wage</a:t>
            </a:r>
          </a:p>
          <a:p>
            <a:pPr lvl="2"/>
            <a:r>
              <a:rPr lang="en-US"/>
              <a:t>May apply to certain positions that have salary exemption under FLSA (e.g., teachers, lawyers, doctors)</a:t>
            </a:r>
          </a:p>
          <a:p>
            <a:pPr lvl="1"/>
            <a:r>
              <a:rPr lang="en-US"/>
              <a:t>Exemptions Recognized?</a:t>
            </a:r>
          </a:p>
          <a:p>
            <a:pPr lvl="2"/>
            <a:r>
              <a:rPr lang="en-US"/>
              <a:t>Not all states recognize all of the FLSA exemptions</a:t>
            </a:r>
          </a:p>
          <a:p>
            <a:pPr lvl="3"/>
            <a:r>
              <a:rPr lang="en-US"/>
              <a:t>E.g., California, New York, Pennsylvania do not recognize highly compensated exemption</a:t>
            </a:r>
          </a:p>
          <a:p>
            <a:pPr lvl="3"/>
            <a:r>
              <a:rPr lang="en-US"/>
              <a:t>Outside sales?  Computer professional?</a:t>
            </a:r>
          </a:p>
        </p:txBody>
      </p:sp>
    </p:spTree>
    <p:extLst>
      <p:ext uri="{BB962C8B-B14F-4D97-AF65-F5344CB8AC3E}">
        <p14:creationId xmlns:p14="http://schemas.microsoft.com/office/powerpoint/2010/main" val="2313544448"/>
      </p:ext>
    </p:extLst>
  </p:cSld>
  <p:clrMapOvr>
    <a:masterClrMapping/>
  </p:clrMapOvr>
  <p:transition/>
  <p:timing/>
</p:sld>
</file>

<file path=ppt/slides/slide5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 xmlns:a16="http://schemas.microsoft.com/office/drawing/2014/main" id="{098BD05E-E079-3B44-9A86-B77CAB1D254A}"/>
              </a:ext>
            </a:extLst>
          </p:cNvPr>
          <p:cNvSpPr>
            <a:spLocks noGrp="1"/>
          </p:cNvSpPr>
          <p:nvPr>
            <p:ph type="title"/>
          </p:nvPr>
        </p:nvSpPr>
        <p:spPr/>
        <p:txBody>
          <a:bodyPr/>
          <a:lstStyle/>
          <a:p>
            <a:r>
              <a:rPr lang="en-US"/>
              <a:t>Review Duties</a:t>
            </a:r>
          </a:p>
        </p:txBody>
      </p:sp>
      <p:sp>
        <p:nvSpPr>
          <p:cNvPr id="3" name="Content Placeholder 2">
            <a:extLst>
              <a:ext uri="{FF2B5EF4-FFF2-40B4-BE49-F238E27FC236}">
                <a16:creationId xmlns="" xmlns:a16="http://schemas.microsoft.com/office/drawing/2014/main" id="{DF964423-38FC-7443-96D4-5C39BD9CB494}"/>
              </a:ext>
            </a:extLst>
          </p:cNvPr>
          <p:cNvSpPr>
            <a:spLocks noGrp="1"/>
          </p:cNvSpPr>
          <p:nvPr>
            <p:ph idx="1"/>
          </p:nvPr>
        </p:nvSpPr>
        <p:spPr>
          <a:xfrm>
            <a:off x="628650" y="2226469"/>
            <a:ext cx="4777592" cy="3263504"/>
          </a:xfrm>
        </p:spPr>
        <p:txBody>
          <a:bodyPr>
            <a:normAutofit fontScale="92500" lnSpcReduction="10000"/>
          </a:bodyPr>
          <a:lstStyle/>
          <a:p>
            <a:r>
              <a:rPr lang="en-US"/>
              <a:t>No changes will be made to the duties tests</a:t>
            </a:r>
          </a:p>
          <a:p>
            <a:r>
              <a:rPr lang="en-US"/>
              <a:t>However, misapplication of duties test is a primary basis of legal challenges to exempt status</a:t>
            </a:r>
          </a:p>
          <a:p>
            <a:r>
              <a:rPr lang="en-US"/>
              <a:t>Making changes now allows you to roll out variety of changes following amendments to the FLSA regulations</a:t>
            </a:r>
          </a:p>
        </p:txBody>
      </p:sp>
      <p:graphicFrame>
        <p:nvGraphicFramePr>
          <p:cNvPr id="7" name="Content Placeholder 3">
            <a:extLst>
              <a:ext uri="{FF2B5EF4-FFF2-40B4-BE49-F238E27FC236}">
                <a16:creationId xmlns="" xmlns:a16="http://schemas.microsoft.com/office/drawing/2014/main" id="{4E468F12-1D89-FC49-AD34-A9A93777BD5A}"/>
              </a:ext>
            </a:extLst>
          </p:cNvPr>
          <p:cNvGraphicFramePr/>
          <p:nvPr>
            <p:extLst/>
          </p:nvPr>
        </p:nvGraphicFramePr>
        <p:xfrm>
          <a:off x="5406242" y="2226469"/>
          <a:ext cx="3521033" cy="2582744"/>
        </p:xfrm>
        <a:graphic>
          <a:graphicData uri="http://schemas.openxmlformats.org/drawingml/2006/diagram">
            <dgm:relIds xmlns:dgm="http://schemas.openxmlformats.org/drawingml/2006/diagram" r:dm="rId4" r:lo="rId5" r:qs="rId6" r:cs="rId7"/>
          </a:graphicData>
        </a:graphic>
      </p:graphicFrame>
    </p:spTree>
    <p:extLst>
      <p:ext uri="{BB962C8B-B14F-4D97-AF65-F5344CB8AC3E}">
        <p14:creationId xmlns:p14="http://schemas.microsoft.com/office/powerpoint/2010/main" val="2385533974"/>
      </p:ext>
    </p:extLst>
  </p:cSld>
  <p:clrMapOvr>
    <a:masterClrMapping/>
  </p:clrMapOvr>
  <p:transition/>
  <p:timing/>
</p:sld>
</file>

<file path=ppt/slides/slide5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 xmlns:a16="http://schemas.microsoft.com/office/drawing/2014/main" id="{E31E5B65-6A94-F04D-881A-38C28E43F093}"/>
              </a:ext>
            </a:extLst>
          </p:cNvPr>
          <p:cNvSpPr>
            <a:spLocks noGrp="1"/>
          </p:cNvSpPr>
          <p:nvPr>
            <p:ph type="title"/>
          </p:nvPr>
        </p:nvSpPr>
        <p:spPr/>
        <p:txBody>
          <a:bodyPr/>
          <a:lstStyle/>
          <a:p>
            <a:r>
              <a:rPr lang="en-US"/>
              <a:t>Exempt Status in Doubt?   </a:t>
            </a:r>
            <a:br>
              <a:rPr lang="en-US"/>
            </a:br>
            <a:r>
              <a:rPr lang="en-US" sz="2100"/>
              <a:t>Primary Options</a:t>
            </a:r>
          </a:p>
        </p:txBody>
      </p:sp>
      <p:grpSp>
        <p:nvGrpSpPr>
          <p:cNvPr id="9" name="Group 8">
            <a:extLst>
              <a:ext uri="{FF2B5EF4-FFF2-40B4-BE49-F238E27FC236}">
                <a16:creationId xmlns="" xmlns:a16="http://schemas.microsoft.com/office/drawing/2014/main" id="{8E7573E1-EDC8-4EF5-94CF-324E2027223B}"/>
              </a:ext>
            </a:extLst>
          </p:cNvPr>
          <p:cNvGrpSpPr/>
          <p:nvPr/>
        </p:nvGrpSpPr>
        <p:grpSpPr>
          <a:xfrm>
            <a:off x="150209" y="1829686"/>
            <a:ext cx="8390829" cy="4494080"/>
            <a:chOff x="150209" y="1829686"/>
            <a:chExt cx="8390829" cy="4494080"/>
          </a:xfrm>
        </p:grpSpPr>
        <p:sp>
          <p:nvSpPr>
            <p:cNvPr id="10" name="Freeform: Shape 9">
              <a:extLst>
                <a:ext uri="{FF2B5EF4-FFF2-40B4-BE49-F238E27FC236}">
                  <a16:creationId xmlns="" xmlns:a16="http://schemas.microsoft.com/office/drawing/2014/main" id="{3D50C092-4CCC-4B53-A57C-2CFD1E5F1C14}"/>
                </a:ext>
              </a:extLst>
            </p:cNvPr>
            <p:cNvSpPr/>
            <p:nvPr/>
          </p:nvSpPr>
          <p:spPr>
            <a:xfrm rot="21600000">
              <a:off x="1182998" y="1829686"/>
              <a:ext cx="7349996" cy="916593"/>
            </a:xfrm>
            <a:custGeom>
              <a:gdLst>
                <a:gd name="connsiteX0" fmla="*/ 0 w 7349996"/>
                <a:gd name="connsiteY0" fmla="*/ 152768 h 916591"/>
                <a:gd name="connsiteX1" fmla="*/ 152768 w 7349996"/>
                <a:gd name="connsiteY1" fmla="*/ 0 h 916591"/>
                <a:gd name="connsiteX2" fmla="*/ 7197228 w 7349996"/>
                <a:gd name="connsiteY2" fmla="*/ 0 h 916591"/>
                <a:gd name="connsiteX3" fmla="*/ 7349996 w 7349996"/>
                <a:gd name="connsiteY3" fmla="*/ 152768 h 916591"/>
                <a:gd name="connsiteX4" fmla="*/ 7349996 w 7349996"/>
                <a:gd name="connsiteY4" fmla="*/ 763823 h 916591"/>
                <a:gd name="connsiteX5" fmla="*/ 7197228 w 7349996"/>
                <a:gd name="connsiteY5" fmla="*/ 916591 h 916591"/>
                <a:gd name="connsiteX6" fmla="*/ 152768 w 7349996"/>
                <a:gd name="connsiteY6" fmla="*/ 916591 h 916591"/>
                <a:gd name="connsiteX7" fmla="*/ 0 w 7349996"/>
                <a:gd name="connsiteY7" fmla="*/ 763823 h 916591"/>
                <a:gd name="connsiteX8" fmla="*/ 0 w 7349996"/>
                <a:gd name="connsiteY8" fmla="*/ 152768 h 91659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49995" h="916591">
                  <a:moveTo>
                    <a:pt x="7349996" y="763822"/>
                  </a:moveTo>
                  <a:cubicBezTo>
                    <a:pt x="7349996" y="848193"/>
                    <a:pt x="7281599" y="916590"/>
                    <a:pt x="7197228" y="916590"/>
                  </a:cubicBezTo>
                  <a:lnTo>
                    <a:pt x="152768" y="916590"/>
                  </a:lnTo>
                  <a:cubicBezTo>
                    <a:pt x="68397" y="916590"/>
                    <a:pt x="0" y="848193"/>
                    <a:pt x="0" y="763822"/>
                  </a:cubicBezTo>
                  <a:lnTo>
                    <a:pt x="0" y="152769"/>
                  </a:lnTo>
                  <a:cubicBezTo>
                    <a:pt x="0" y="68398"/>
                    <a:pt x="68397" y="1"/>
                    <a:pt x="152768" y="1"/>
                  </a:cubicBezTo>
                  <a:lnTo>
                    <a:pt x="7197228" y="1"/>
                  </a:lnTo>
                  <a:cubicBezTo>
                    <a:pt x="7281599" y="1"/>
                    <a:pt x="7349996" y="68398"/>
                    <a:pt x="7349996" y="152769"/>
                  </a:cubicBezTo>
                  <a:lnTo>
                    <a:pt x="7349996" y="76382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48935" tIns="94275" rIns="137200" bIns="94275" numCol="1" spcCol="1270" anchor="ctr" anchorCtr="0">
              <a:noAutofit/>
            </a:bodyPr>
            <a:lstStyle/>
            <a:p>
              <a:pPr marL="0" lvl="0" indent="0" algn="l" defTabSz="577850">
                <a:lnSpc>
                  <a:spcPct val="90000"/>
                </a:lnSpc>
                <a:spcBef>
                  <a:spcPct val="0"/>
                </a:spcBef>
                <a:spcAft>
                  <a:spcPct val="35000"/>
                </a:spcAft>
                <a:buNone/>
              </a:pPr>
              <a:r>
                <a:rPr lang="en-US" sz="1600" b="1" kern="1200"/>
                <a:t>Raise salaries.</a:t>
              </a:r>
              <a:r>
                <a:rPr lang="en-US" sz="1600" kern="1200"/>
                <a:t> If meets duties test, can raise salary to meet new threshold requirement.</a:t>
              </a:r>
            </a:p>
          </p:txBody>
        </p:sp>
        <p:sp>
          <p:nvSpPr>
            <p:cNvPr id="11" name="Oval 10" descr="Arrow Clockwise curve">
              <a:extLst>
                <a:ext uri="{FF2B5EF4-FFF2-40B4-BE49-F238E27FC236}">
                  <a16:creationId xmlns="" xmlns:a16="http://schemas.microsoft.com/office/drawing/2014/main" id="{C8DC97A0-0489-45E2-BA5B-4DB94FAE41F5}"/>
                </a:ext>
              </a:extLst>
            </p:cNvPr>
            <p:cNvSpPr/>
            <p:nvPr/>
          </p:nvSpPr>
          <p:spPr>
            <a:xfrm>
              <a:off x="150209" y="1829686"/>
              <a:ext cx="916591" cy="916591"/>
            </a:xfrm>
            <a:prstGeom prst="ellipse">
              <a:avLst/>
            </a:prstGeom>
            <a:blipFill>
              <a:blip r:embed="rId3">
                <a:extLst>
                  <a:ext uri="{96DAC541-7B7A-43D3-8B79-37D633B846F1}">
                    <asvg:svgBlip xmlns="" xmlns:asvg="http://schemas.microsoft.com/office/drawing/2016/SVG/main" r:embed="rId4"/>
                  </a:ext>
                </a:extLst>
              </a:blip>
              <a:stretch>
                <a:fillRect/>
              </a:stretch>
            </a:blipFill>
            <a:ln>
              <a:solidFill>
                <a:schemeClr val="accent1">
                  <a:lumMod val="75000"/>
                </a:schemeClr>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p:txBody>
        </p:sp>
        <p:sp>
          <p:nvSpPr>
            <p:cNvPr id="12" name="Freeform: Shape 11">
              <a:extLst>
                <a:ext uri="{FF2B5EF4-FFF2-40B4-BE49-F238E27FC236}">
                  <a16:creationId xmlns="" xmlns:a16="http://schemas.microsoft.com/office/drawing/2014/main" id="{60BB747D-E05D-432E-83C4-137DFAD46038}"/>
                </a:ext>
              </a:extLst>
            </p:cNvPr>
            <p:cNvSpPr/>
            <p:nvPr/>
          </p:nvSpPr>
          <p:spPr>
            <a:xfrm rot="21600000">
              <a:off x="1167523" y="3013545"/>
              <a:ext cx="7351755" cy="916593"/>
            </a:xfrm>
            <a:custGeom>
              <a:gdLst>
                <a:gd name="connsiteX0" fmla="*/ 0 w 7351755"/>
                <a:gd name="connsiteY0" fmla="*/ 152768 h 916591"/>
                <a:gd name="connsiteX1" fmla="*/ 152768 w 7351755"/>
                <a:gd name="connsiteY1" fmla="*/ 0 h 916591"/>
                <a:gd name="connsiteX2" fmla="*/ 7198987 w 7351755"/>
                <a:gd name="connsiteY2" fmla="*/ 0 h 916591"/>
                <a:gd name="connsiteX3" fmla="*/ 7351755 w 7351755"/>
                <a:gd name="connsiteY3" fmla="*/ 152768 h 916591"/>
                <a:gd name="connsiteX4" fmla="*/ 7351755 w 7351755"/>
                <a:gd name="connsiteY4" fmla="*/ 763823 h 916591"/>
                <a:gd name="connsiteX5" fmla="*/ 7198987 w 7351755"/>
                <a:gd name="connsiteY5" fmla="*/ 916591 h 916591"/>
                <a:gd name="connsiteX6" fmla="*/ 152768 w 7351755"/>
                <a:gd name="connsiteY6" fmla="*/ 916591 h 916591"/>
                <a:gd name="connsiteX7" fmla="*/ 0 w 7351755"/>
                <a:gd name="connsiteY7" fmla="*/ 763823 h 916591"/>
                <a:gd name="connsiteX8" fmla="*/ 0 w 7351755"/>
                <a:gd name="connsiteY8" fmla="*/ 152768 h 91659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51755" h="916591">
                  <a:moveTo>
                    <a:pt x="7351755" y="763822"/>
                  </a:moveTo>
                  <a:cubicBezTo>
                    <a:pt x="7351755" y="848193"/>
                    <a:pt x="7283358" y="916590"/>
                    <a:pt x="7198987" y="916590"/>
                  </a:cubicBezTo>
                  <a:lnTo>
                    <a:pt x="152768" y="916590"/>
                  </a:lnTo>
                  <a:cubicBezTo>
                    <a:pt x="68397" y="916590"/>
                    <a:pt x="0" y="848193"/>
                    <a:pt x="0" y="763822"/>
                  </a:cubicBezTo>
                  <a:lnTo>
                    <a:pt x="0" y="152769"/>
                  </a:lnTo>
                  <a:cubicBezTo>
                    <a:pt x="0" y="68398"/>
                    <a:pt x="68397" y="1"/>
                    <a:pt x="152768" y="1"/>
                  </a:cubicBezTo>
                  <a:lnTo>
                    <a:pt x="7198987" y="1"/>
                  </a:lnTo>
                  <a:cubicBezTo>
                    <a:pt x="7283358" y="1"/>
                    <a:pt x="7351755" y="68398"/>
                    <a:pt x="7351755" y="152769"/>
                  </a:cubicBezTo>
                  <a:lnTo>
                    <a:pt x="7351755" y="76382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48935" tIns="94275" rIns="137200" bIns="94275" numCol="1" spcCol="1270" anchor="ctr" anchorCtr="0">
              <a:noAutofit/>
            </a:bodyPr>
            <a:lstStyle/>
            <a:p>
              <a:pPr marL="0" lvl="0" indent="0" defTabSz="577850">
                <a:lnSpc>
                  <a:spcPct val="90000"/>
                </a:lnSpc>
                <a:spcBef>
                  <a:spcPct val="0"/>
                </a:spcBef>
                <a:spcAft>
                  <a:spcPct val="35000"/>
                </a:spcAft>
                <a:buNone/>
              </a:pPr>
              <a:r>
                <a:rPr lang="en-US" sz="1600" b="1" kern="1200"/>
                <a:t>Change duties</a:t>
              </a:r>
              <a:r>
                <a:rPr lang="en-US" sz="1600" kern="1200"/>
                <a:t>. If meets salary requirement,  change duties to more comfortably meet the primary duties test. </a:t>
              </a:r>
            </a:p>
          </p:txBody>
        </p:sp>
        <p:sp>
          <p:nvSpPr>
            <p:cNvPr id="13" name="Oval 12" descr="Boardroom">
              <a:extLst>
                <a:ext uri="{FF2B5EF4-FFF2-40B4-BE49-F238E27FC236}">
                  <a16:creationId xmlns="" xmlns:a16="http://schemas.microsoft.com/office/drawing/2014/main" id="{A81A43CF-618B-4935-A935-85EBD87AB4D1}"/>
                </a:ext>
              </a:extLst>
            </p:cNvPr>
            <p:cNvSpPr/>
            <p:nvPr/>
          </p:nvSpPr>
          <p:spPr>
            <a:xfrm>
              <a:off x="152400" y="3026527"/>
              <a:ext cx="914400" cy="916591"/>
            </a:xfrm>
            <a:prstGeom prst="ellipse">
              <a:avLst/>
            </a:prstGeom>
            <a:blipFill>
              <a:blip r:embed="rId4">
                <a:extLst>
                  <a:ext uri="{96DAC541-7B7A-43D3-8B79-37D633B846F1}">
                    <asvg:svgBlip xmlns="" xmlns:asvg="http://schemas.microsoft.com/office/drawing/2016/SVG/main" r:embed="rId6"/>
                  </a:ext>
                </a:extLst>
              </a:blip>
              <a:stretch>
                <a:fillRect/>
              </a:stretch>
            </a:blipFill>
            <a:ln>
              <a:solidFill>
                <a:schemeClr val="accent1">
                  <a:lumMod val="75000"/>
                </a:schemeClr>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p:txBody>
        </p:sp>
        <p:sp>
          <p:nvSpPr>
            <p:cNvPr id="14" name="Freeform: Shape 13">
              <a:extLst>
                <a:ext uri="{FF2B5EF4-FFF2-40B4-BE49-F238E27FC236}">
                  <a16:creationId xmlns="" xmlns:a16="http://schemas.microsoft.com/office/drawing/2014/main" id="{64704443-2028-4131-AFFC-3920F7BADED3}"/>
                </a:ext>
              </a:extLst>
            </p:cNvPr>
            <p:cNvSpPr/>
            <p:nvPr/>
          </p:nvSpPr>
          <p:spPr>
            <a:xfrm rot="21600000">
              <a:off x="1189283" y="4210332"/>
              <a:ext cx="7351755" cy="916593"/>
            </a:xfrm>
            <a:custGeom>
              <a:gdLst>
                <a:gd name="connsiteX0" fmla="*/ 0 w 7351755"/>
                <a:gd name="connsiteY0" fmla="*/ 152768 h 916591"/>
                <a:gd name="connsiteX1" fmla="*/ 152768 w 7351755"/>
                <a:gd name="connsiteY1" fmla="*/ 0 h 916591"/>
                <a:gd name="connsiteX2" fmla="*/ 7198987 w 7351755"/>
                <a:gd name="connsiteY2" fmla="*/ 0 h 916591"/>
                <a:gd name="connsiteX3" fmla="*/ 7351755 w 7351755"/>
                <a:gd name="connsiteY3" fmla="*/ 152768 h 916591"/>
                <a:gd name="connsiteX4" fmla="*/ 7351755 w 7351755"/>
                <a:gd name="connsiteY4" fmla="*/ 763823 h 916591"/>
                <a:gd name="connsiteX5" fmla="*/ 7198987 w 7351755"/>
                <a:gd name="connsiteY5" fmla="*/ 916591 h 916591"/>
                <a:gd name="connsiteX6" fmla="*/ 152768 w 7351755"/>
                <a:gd name="connsiteY6" fmla="*/ 916591 h 916591"/>
                <a:gd name="connsiteX7" fmla="*/ 0 w 7351755"/>
                <a:gd name="connsiteY7" fmla="*/ 763823 h 916591"/>
                <a:gd name="connsiteX8" fmla="*/ 0 w 7351755"/>
                <a:gd name="connsiteY8" fmla="*/ 152768 h 91659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51755" h="916591">
                  <a:moveTo>
                    <a:pt x="7351755" y="763822"/>
                  </a:moveTo>
                  <a:cubicBezTo>
                    <a:pt x="7351755" y="848193"/>
                    <a:pt x="7283358" y="916590"/>
                    <a:pt x="7198987" y="916590"/>
                  </a:cubicBezTo>
                  <a:lnTo>
                    <a:pt x="152768" y="916590"/>
                  </a:lnTo>
                  <a:cubicBezTo>
                    <a:pt x="68397" y="916590"/>
                    <a:pt x="0" y="848193"/>
                    <a:pt x="0" y="763822"/>
                  </a:cubicBezTo>
                  <a:lnTo>
                    <a:pt x="0" y="152769"/>
                  </a:lnTo>
                  <a:cubicBezTo>
                    <a:pt x="0" y="68398"/>
                    <a:pt x="68397" y="1"/>
                    <a:pt x="152768" y="1"/>
                  </a:cubicBezTo>
                  <a:lnTo>
                    <a:pt x="7198987" y="1"/>
                  </a:lnTo>
                  <a:cubicBezTo>
                    <a:pt x="7283358" y="1"/>
                    <a:pt x="7351755" y="68398"/>
                    <a:pt x="7351755" y="152769"/>
                  </a:cubicBezTo>
                  <a:lnTo>
                    <a:pt x="7351755" y="76382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48935" tIns="94275" rIns="137200" bIns="94275" numCol="1" spcCol="1270" anchor="ctr" anchorCtr="0">
              <a:noAutofit/>
            </a:bodyPr>
            <a:lstStyle/>
            <a:p>
              <a:pPr marL="0" lvl="0" indent="0" defTabSz="577850">
                <a:lnSpc>
                  <a:spcPct val="90000"/>
                </a:lnSpc>
                <a:spcBef>
                  <a:spcPct val="0"/>
                </a:spcBef>
                <a:spcAft>
                  <a:spcPct val="35000"/>
                </a:spcAft>
                <a:buNone/>
              </a:pPr>
              <a:r>
                <a:rPr lang="en-US" sz="1600" b="1" kern="1200"/>
                <a:t>Pay overtime above a salary.</a:t>
              </a:r>
              <a:r>
                <a:rPr lang="en-US" sz="1600" kern="1200"/>
                <a:t> Another acceptable approach would be to continue to pay previously exempt employees on a salary basis, but to track their hours worked each week and to begin paying them 1.5 times their regular rate for any hours they work above 40 hours in a workweek.</a:t>
              </a:r>
            </a:p>
          </p:txBody>
        </p:sp>
        <p:sp>
          <p:nvSpPr>
            <p:cNvPr id="15" name="Oval 14" descr="Dollar">
              <a:extLst>
                <a:ext uri="{FF2B5EF4-FFF2-40B4-BE49-F238E27FC236}">
                  <a16:creationId xmlns="" xmlns:a16="http://schemas.microsoft.com/office/drawing/2014/main" id="{457C3C42-B21E-4F85-8FCF-333909089673}"/>
                </a:ext>
              </a:extLst>
            </p:cNvPr>
            <p:cNvSpPr/>
            <p:nvPr/>
          </p:nvSpPr>
          <p:spPr>
            <a:xfrm>
              <a:off x="152400" y="4267200"/>
              <a:ext cx="914400" cy="914400"/>
            </a:xfrm>
            <a:prstGeom prst="ellipse">
              <a:avLst/>
            </a:prstGeom>
            <a:blipFill>
              <a:blip r:embed="rId5">
                <a:extLst>
                  <a:ext uri="{96DAC541-7B7A-43D3-8B79-37D633B846F1}">
                    <asvg:svgBlip xmlns="" xmlns:asvg="http://schemas.microsoft.com/office/drawing/2016/SVG/main" r:embed="rId8"/>
                  </a:ext>
                </a:extLst>
              </a:blip>
              <a:stretch>
                <a:fillRect/>
              </a:stretch>
            </a:blipFill>
            <a:ln>
              <a:solidFill>
                <a:schemeClr val="accent1">
                  <a:lumMod val="75000"/>
                </a:schemeClr>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p:txBody>
        </p:sp>
        <p:sp>
          <p:nvSpPr>
            <p:cNvPr id="16" name="Freeform: Shape 15">
              <a:extLst>
                <a:ext uri="{FF2B5EF4-FFF2-40B4-BE49-F238E27FC236}">
                  <a16:creationId xmlns="" xmlns:a16="http://schemas.microsoft.com/office/drawing/2014/main" id="{2817736C-1DF9-4DB0-A17E-27BD41877994}"/>
                </a:ext>
              </a:extLst>
            </p:cNvPr>
            <p:cNvSpPr/>
            <p:nvPr/>
          </p:nvSpPr>
          <p:spPr>
            <a:xfrm>
              <a:off x="1182645" y="5407120"/>
              <a:ext cx="7351755" cy="916591"/>
            </a:xfrm>
            <a:custGeom>
              <a:gdLst>
                <a:gd name="connsiteX0" fmla="*/ 0 w 7351755"/>
                <a:gd name="connsiteY0" fmla="*/ 152768 h 916591"/>
                <a:gd name="connsiteX1" fmla="*/ 152768 w 7351755"/>
                <a:gd name="connsiteY1" fmla="*/ 0 h 916591"/>
                <a:gd name="connsiteX2" fmla="*/ 7198987 w 7351755"/>
                <a:gd name="connsiteY2" fmla="*/ 0 h 916591"/>
                <a:gd name="connsiteX3" fmla="*/ 7351755 w 7351755"/>
                <a:gd name="connsiteY3" fmla="*/ 152768 h 916591"/>
                <a:gd name="connsiteX4" fmla="*/ 7351755 w 7351755"/>
                <a:gd name="connsiteY4" fmla="*/ 763823 h 916591"/>
                <a:gd name="connsiteX5" fmla="*/ 7198987 w 7351755"/>
                <a:gd name="connsiteY5" fmla="*/ 916591 h 916591"/>
                <a:gd name="connsiteX6" fmla="*/ 152768 w 7351755"/>
                <a:gd name="connsiteY6" fmla="*/ 916591 h 916591"/>
                <a:gd name="connsiteX7" fmla="*/ 0 w 7351755"/>
                <a:gd name="connsiteY7" fmla="*/ 763823 h 916591"/>
                <a:gd name="connsiteX8" fmla="*/ 0 w 7351755"/>
                <a:gd name="connsiteY8" fmla="*/ 152768 h 91659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51755" h="916591">
                  <a:moveTo>
                    <a:pt x="7351755" y="763822"/>
                  </a:moveTo>
                  <a:cubicBezTo>
                    <a:pt x="7351755" y="848193"/>
                    <a:pt x="7283358" y="916590"/>
                    <a:pt x="7198987" y="916590"/>
                  </a:cubicBezTo>
                  <a:lnTo>
                    <a:pt x="152768" y="916590"/>
                  </a:lnTo>
                  <a:cubicBezTo>
                    <a:pt x="68397" y="916590"/>
                    <a:pt x="0" y="848193"/>
                    <a:pt x="0" y="763822"/>
                  </a:cubicBezTo>
                  <a:lnTo>
                    <a:pt x="0" y="152769"/>
                  </a:lnTo>
                  <a:cubicBezTo>
                    <a:pt x="0" y="68398"/>
                    <a:pt x="68397" y="1"/>
                    <a:pt x="152768" y="1"/>
                  </a:cubicBezTo>
                  <a:lnTo>
                    <a:pt x="7198987" y="1"/>
                  </a:lnTo>
                  <a:cubicBezTo>
                    <a:pt x="7283358" y="1"/>
                    <a:pt x="7351755" y="68398"/>
                    <a:pt x="7351755" y="152769"/>
                  </a:cubicBezTo>
                  <a:lnTo>
                    <a:pt x="7351755" y="76382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48935" tIns="94274" rIns="137200" bIns="94274" numCol="1" spcCol="1270" anchor="ctr" anchorCtr="0">
              <a:noAutofit/>
            </a:bodyPr>
            <a:lstStyle/>
            <a:p>
              <a:pPr marL="0" lvl="0" indent="0" defTabSz="577850">
                <a:lnSpc>
                  <a:spcPct val="90000"/>
                </a:lnSpc>
                <a:spcBef>
                  <a:spcPct val="0"/>
                </a:spcBef>
                <a:spcAft>
                  <a:spcPct val="35000"/>
                </a:spcAft>
                <a:buNone/>
              </a:pPr>
              <a:r>
                <a:rPr lang="en-US" sz="1600" b="1" kern="1200"/>
                <a:t>Convert to hourly.</a:t>
              </a:r>
              <a:r>
                <a:rPr lang="en-US" sz="1600" kern="1200"/>
                <a:t> Another option is to convert salaried employees to nonexempt hourly status, to then track their hours worked each week, and to ensure that they are compensated at 1.5 times their regular hourly rate for all hours worked over 40 in a workweek. </a:t>
              </a:r>
            </a:p>
          </p:txBody>
        </p:sp>
        <p:sp>
          <p:nvSpPr>
            <p:cNvPr id="17" name="Oval 16" descr="Stopwatch">
              <a:extLst>
                <a:ext uri="{FF2B5EF4-FFF2-40B4-BE49-F238E27FC236}">
                  <a16:creationId xmlns="" xmlns:a16="http://schemas.microsoft.com/office/drawing/2014/main" id="{AB292F19-929A-4FBC-B587-AAEB6972525F}"/>
                </a:ext>
              </a:extLst>
            </p:cNvPr>
            <p:cNvSpPr/>
            <p:nvPr/>
          </p:nvSpPr>
          <p:spPr>
            <a:xfrm>
              <a:off x="152400" y="5407175"/>
              <a:ext cx="914400" cy="916591"/>
            </a:xfrm>
            <a:prstGeom prst="ellipse">
              <a:avLst/>
            </a:prstGeom>
            <a:blipFill>
              <a:blip r:embed="rId6">
                <a:extLst>
                  <a:ext uri="{96DAC541-7B7A-43D3-8B79-37D633B846F1}">
                    <asvg:svgBlip xmlns="" xmlns:asvg="http://schemas.microsoft.com/office/drawing/2016/SVG/main" r:embed="rId10"/>
                  </a:ext>
                </a:extLst>
              </a:blip>
              <a:stretch>
                <a:fillRect/>
              </a:stretch>
            </a:blipFill>
            <a:ln>
              <a:solidFill>
                <a:schemeClr val="accent1">
                  <a:lumMod val="75000"/>
                </a:schemeClr>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p:txBody>
        </p:sp>
      </p:grpSp>
    </p:spTree>
    <p:extLst>
      <p:ext uri="{BB962C8B-B14F-4D97-AF65-F5344CB8AC3E}">
        <p14:creationId xmlns:p14="http://schemas.microsoft.com/office/powerpoint/2010/main" val="2753983782"/>
      </p:ext>
    </p:extLst>
  </p:cSld>
  <p:clrMapOvr>
    <a:masterClrMapping/>
  </p:clrMapOvr>
  <p:transition/>
  <p:timing/>
</p:sld>
</file>

<file path=ppt/slides/slide5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Content Placeholder 2">
            <a:extLst>
              <a:ext uri="{FF2B5EF4-FFF2-40B4-BE49-F238E27FC236}">
                <a16:creationId xmlns="" xmlns:a16="http://schemas.microsoft.com/office/drawing/2014/main" id="{941B60D3-848C-1F4A-9CB1-75A30CC0F167}"/>
              </a:ext>
            </a:extLst>
          </p:cNvPr>
          <p:cNvSpPr>
            <a:spLocks noGrp="1"/>
          </p:cNvSpPr>
          <p:nvPr>
            <p:ph idx="1"/>
          </p:nvPr>
        </p:nvSpPr>
        <p:spPr/>
        <p:txBody>
          <a:bodyPr>
            <a:normAutofit fontScale="85000" lnSpcReduction="20000"/>
          </a:bodyPr>
          <a:lstStyle/>
          <a:p>
            <a:r>
              <a:rPr lang="en-US"/>
              <a:t>Reassign Job Duties to Minimize OT</a:t>
            </a:r>
          </a:p>
          <a:p>
            <a:r>
              <a:rPr lang="en-US"/>
              <a:t>Determine Hourly Rate</a:t>
            </a:r>
          </a:p>
          <a:p>
            <a:r>
              <a:rPr lang="en-US"/>
              <a:t>Talk to Impacted Employees</a:t>
            </a:r>
          </a:p>
          <a:p>
            <a:pPr lvl="1"/>
            <a:r>
              <a:rPr lang="en-US"/>
              <a:t>Changes required by law</a:t>
            </a:r>
          </a:p>
          <a:p>
            <a:pPr lvl="1"/>
            <a:r>
              <a:rPr lang="en-US"/>
              <a:t>Discuss if there will be flexibility in schedules</a:t>
            </a:r>
          </a:p>
          <a:p>
            <a:pPr lvl="1"/>
            <a:r>
              <a:rPr lang="en-US"/>
              <a:t>Overtime if work beyond 40 hours</a:t>
            </a:r>
          </a:p>
          <a:p>
            <a:pPr lvl="1"/>
            <a:r>
              <a:rPr lang="en-US"/>
              <a:t>Timekeeping training</a:t>
            </a:r>
          </a:p>
          <a:p>
            <a:r>
              <a:rPr lang="en-US"/>
              <a:t>Train Managers</a:t>
            </a:r>
          </a:p>
        </p:txBody>
      </p:sp>
      <p:sp>
        <p:nvSpPr>
          <p:cNvPr id="2" name="Title 1">
            <a:extLst>
              <a:ext uri="{FF2B5EF4-FFF2-40B4-BE49-F238E27FC236}">
                <a16:creationId xmlns="" xmlns:a16="http://schemas.microsoft.com/office/drawing/2014/main" id="{09F48323-E1A9-444C-9C02-F7845F1B7A4F}"/>
              </a:ext>
            </a:extLst>
          </p:cNvPr>
          <p:cNvSpPr>
            <a:spLocks noGrp="1"/>
          </p:cNvSpPr>
          <p:nvPr>
            <p:ph type="title"/>
          </p:nvPr>
        </p:nvSpPr>
        <p:spPr/>
        <p:txBody>
          <a:bodyPr/>
          <a:lstStyle/>
          <a:p>
            <a:r>
              <a:rPr lang="en-US"/>
              <a:t>Newly Non-Exempt Employees</a:t>
            </a:r>
          </a:p>
        </p:txBody>
      </p:sp>
    </p:spTree>
    <p:extLst>
      <p:ext uri="{BB962C8B-B14F-4D97-AF65-F5344CB8AC3E}">
        <p14:creationId xmlns:p14="http://schemas.microsoft.com/office/powerpoint/2010/main" val="3835244937"/>
      </p:ext>
    </p:extLst>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t>Hardship Guidance</a:t>
            </a:r>
          </a:p>
        </p:txBody>
      </p:sp>
      <p:sp>
        <p:nvSpPr>
          <p:cNvPr id="4" name="Slide Number Placeholder 3">
            <a:extLst>
              <a:ext uri="{FF2B5EF4-FFF2-40B4-BE49-F238E27FC236}">
                <a16:creationId xmlns="" xmlns:a16="http://schemas.microsoft.com/office/drawing/2014/main" id="{F1CEEC39-8FA2-42EA-84FD-1F93AB65369B}"/>
              </a:ext>
            </a:extLst>
          </p:cNvPr>
          <p:cNvSpPr>
            <a:spLocks noGrp="1"/>
          </p:cNvSpPr>
          <p:nvPr>
            <p:ph type="sldNum" sz="quarter" idx="4"/>
          </p:nvPr>
        </p:nvSpPr>
        <p:spPr/>
        <p:txBody>
          <a:bodyPr/>
          <a:lstStyle/>
          <a:p>
            <a:fld id="{2F2E7587-817E-49FD-ADB5-5F7A90BCCD81}" type="slidenum">
              <a:rPr lang="en-US" smtClean="0"/>
              <a:t>6</a:t>
            </a:fld>
            <a:endParaRPr lang="en-US"/>
          </a:p>
        </p:txBody>
      </p:sp>
      <p:sp>
        <p:nvSpPr>
          <p:cNvPr id="3" name="Content Placeholder 2"/>
          <p:cNvSpPr>
            <a:spLocks noGrp="1"/>
          </p:cNvSpPr>
          <p:nvPr>
            <p:ph sz="quarter" idx="4294967295"/>
          </p:nvPr>
        </p:nvSpPr>
        <p:spPr>
          <a:xfrm>
            <a:off x="685800" y="2057400"/>
            <a:ext cx="7772400" cy="4191000"/>
          </a:xfrm>
        </p:spPr>
        <p:txBody>
          <a:bodyPr>
            <a:normAutofit fontScale="92500" lnSpcReduction="10000"/>
          </a:bodyPr>
          <a:lstStyle/>
          <a:p>
            <a:pPr>
              <a:spcAft>
                <a:spcPts val="1000"/>
              </a:spcAft>
            </a:pPr>
            <a:r>
              <a:rPr lang="en-US" sz="2000"/>
              <a:t>Effective for taxable years 2018 through 2025, the Tax Cuts and Jobs Act limits casualty loss deduction under §165 of the Code to losses attributable to federally declared disasters</a:t>
            </a:r>
          </a:p>
          <a:p>
            <a:pPr lvl="1">
              <a:spcAft>
                <a:spcPts val="1000"/>
              </a:spcAft>
            </a:pPr>
            <a:r>
              <a:rPr lang="en-US" sz="1800"/>
              <a:t>Indirect (and likely unintended) effect of limiting the casualty loss hardship event under the 401(k) plan regulations</a:t>
            </a:r>
          </a:p>
          <a:p>
            <a:pPr>
              <a:spcAft>
                <a:spcPts val="1000"/>
              </a:spcAft>
            </a:pPr>
            <a:r>
              <a:rPr lang="en-US" sz="2000"/>
              <a:t>The Bipartisan Budget Act of 2018 made changes effective for the first plan year beginning on or after January 1, 2019—</a:t>
            </a:r>
          </a:p>
          <a:p>
            <a:pPr lvl="1">
              <a:spcAft>
                <a:spcPts val="1000"/>
              </a:spcAft>
            </a:pPr>
            <a:r>
              <a:rPr lang="en-US" sz="1800"/>
              <a:t>Expanded sources available for hardship distribution (QNECs, QMACs, and earnings on QNECs, QMACs and deferrals)</a:t>
            </a:r>
          </a:p>
          <a:p>
            <a:pPr lvl="1">
              <a:spcAft>
                <a:spcPts val="1000"/>
              </a:spcAft>
            </a:pPr>
            <a:r>
              <a:rPr lang="en-US" sz="1800"/>
              <a:t>Removed requirement to exhaust available plan loans</a:t>
            </a:r>
          </a:p>
          <a:p>
            <a:pPr lvl="1"/>
            <a:r>
              <a:rPr lang="en-US" sz="1800"/>
              <a:t>Directed Treasury to, within 1 year, modify Treas. Reg. 1.401(k)-1(d)(3)(iv)(E) to delete the 6-month suspension requirement </a:t>
            </a:r>
          </a:p>
          <a:p>
            <a:pPr marL="344488" lvl="1" indent="0">
              <a:buNone/>
            </a:pPr>
            <a:endParaRPr lang="en-US"/>
          </a:p>
        </p:txBody>
      </p:sp>
    </p:spTree>
    <p:extLst>
      <p:ext uri="{BB962C8B-B14F-4D97-AF65-F5344CB8AC3E}">
        <p14:creationId xmlns:p14="http://schemas.microsoft.com/office/powerpoint/2010/main" val="1505397287"/>
      </p:ext>
    </p:extLst>
  </p:cSld>
  <p:clrMapOvr>
    <a:masterClrMapping/>
  </p:clrMapOvr>
  <p:transition/>
  <p:timing/>
</p:sld>
</file>

<file path=ppt/slides/slide6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 name="Title 3">
            <a:extLst>
              <a:ext uri="{FF2B5EF4-FFF2-40B4-BE49-F238E27FC236}">
                <a16:creationId xmlns="" xmlns:a16="http://schemas.microsoft.com/office/drawing/2014/main" id="{7E48BC9A-641B-264D-9F9D-5E85FA186C8C}"/>
              </a:ext>
            </a:extLst>
          </p:cNvPr>
          <p:cNvSpPr>
            <a:spLocks noGrp="1"/>
          </p:cNvSpPr>
          <p:nvPr>
            <p:ph type="title"/>
          </p:nvPr>
        </p:nvSpPr>
        <p:spPr/>
        <p:txBody>
          <a:bodyPr/>
          <a:lstStyle/>
          <a:p>
            <a:r>
              <a:rPr lang="en-US"/>
              <a:t>Compensation Plans</a:t>
            </a:r>
          </a:p>
        </p:txBody>
      </p:sp>
      <p:sp>
        <p:nvSpPr>
          <p:cNvPr id="5" name="Text Placeholder 4">
            <a:extLst>
              <a:ext uri="{FF2B5EF4-FFF2-40B4-BE49-F238E27FC236}">
                <a16:creationId xmlns="" xmlns:a16="http://schemas.microsoft.com/office/drawing/2014/main" id="{E7AC1CE3-F0FD-9342-AF47-2BF3A26BE8C1}"/>
              </a:ext>
            </a:extLst>
          </p:cNvPr>
          <p:cNvSpPr>
            <a:spLocks noGrp="1"/>
          </p:cNvSpPr>
          <p:nvPr>
            <p:ph type="body" idx="1"/>
          </p:nvPr>
        </p:nvSpPr>
        <p:spPr/>
        <p:txBody>
          <a:bodyPr/>
          <a:lstStyle/>
          <a:p>
            <a:r>
              <a:rPr lang="en-US"/>
              <a:t>Common Legal Pitfalls</a:t>
            </a:r>
          </a:p>
        </p:txBody>
      </p:sp>
    </p:spTree>
    <p:extLst>
      <p:ext uri="{BB962C8B-B14F-4D97-AF65-F5344CB8AC3E}">
        <p14:creationId xmlns:p14="http://schemas.microsoft.com/office/powerpoint/2010/main" val="1337346362"/>
      </p:ext>
    </p:extLst>
  </p:cSld>
  <p:clrMapOvr>
    <a:masterClrMapping/>
  </p:clrMapOvr>
  <p:transition/>
  <p:timing/>
</p:sld>
</file>

<file path=ppt/slides/slide6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 name="Title 3">
            <a:extLst>
              <a:ext uri="{FF2B5EF4-FFF2-40B4-BE49-F238E27FC236}">
                <a16:creationId xmlns="" xmlns:a16="http://schemas.microsoft.com/office/drawing/2014/main" id="{282CDBBA-D077-D245-A79E-B29BBF4EF9B4}"/>
              </a:ext>
            </a:extLst>
          </p:cNvPr>
          <p:cNvSpPr>
            <a:spLocks noGrp="1"/>
          </p:cNvSpPr>
          <p:nvPr>
            <p:ph type="title"/>
          </p:nvPr>
        </p:nvSpPr>
        <p:spPr/>
        <p:txBody>
          <a:bodyPr/>
          <a:lstStyle/>
          <a:p>
            <a:r>
              <a:rPr lang="en-US"/>
              <a:t>Compensation Plan Design &amp; Drafting</a:t>
            </a:r>
          </a:p>
        </p:txBody>
      </p:sp>
      <p:pic>
        <p:nvPicPr>
          <p:cNvPr id="7" name="Content Placeholder 6">
            <a:extLst>
              <a:ext uri="{FF2B5EF4-FFF2-40B4-BE49-F238E27FC236}">
                <a16:creationId xmlns="" xmlns:a16="http://schemas.microsoft.com/office/drawing/2014/main" id="{5CE706CF-0358-8248-8204-24D812EC5132}"/>
              </a:ext>
            </a:extLst>
          </p:cNvPr>
          <p:cNvPicPr>
            <a:picLocks noGrp="1" noChangeAspect="1"/>
          </p:cNvPicPr>
          <p:nvPr>
            <p:ph idx="1"/>
          </p:nvPr>
        </p:nvPicPr>
        <p:blipFill>
          <a:blip r:embed="rId3"/>
          <a:stretch>
            <a:fillRect/>
          </a:stretch>
        </p:blipFill>
        <p:spPr>
          <a:xfrm>
            <a:off x="685800" y="2385974"/>
            <a:ext cx="8000999" cy="3031096"/>
          </a:xfrm>
        </p:spPr>
      </p:pic>
      <p:sp>
        <p:nvSpPr>
          <p:cNvPr id="8" name="TextBox 7">
            <a:extLst>
              <a:ext uri="{FF2B5EF4-FFF2-40B4-BE49-F238E27FC236}">
                <a16:creationId xmlns="" xmlns:a16="http://schemas.microsoft.com/office/drawing/2014/main" id="{435A19FD-3A03-A74D-9F61-D49FADF86C80}"/>
              </a:ext>
            </a:extLst>
          </p:cNvPr>
          <p:cNvSpPr txBox="1"/>
          <p:nvPr/>
        </p:nvSpPr>
        <p:spPr>
          <a:xfrm>
            <a:off x="914400" y="5486400"/>
            <a:ext cx="3112390" cy="369332"/>
          </a:xfrm>
          <a:prstGeom prst="rect">
            <a:avLst/>
          </a:prstGeom>
          <a:noFill/>
        </p:spPr>
        <p:txBody>
          <a:bodyPr wrap="none" rtlCol="0">
            <a:spAutoFit/>
          </a:bodyPr>
          <a:lstStyle/>
          <a:p>
            <a:r>
              <a:rPr lang="en-US" b="1"/>
              <a:t>Human Resources/Comp Team</a:t>
            </a:r>
          </a:p>
        </p:txBody>
      </p:sp>
      <p:sp>
        <p:nvSpPr>
          <p:cNvPr id="9" name="TextBox 8">
            <a:extLst>
              <a:ext uri="{FF2B5EF4-FFF2-40B4-BE49-F238E27FC236}">
                <a16:creationId xmlns="" xmlns:a16="http://schemas.microsoft.com/office/drawing/2014/main" id="{5701CF65-C73D-9E4D-B173-F9BB0F2739E4}"/>
              </a:ext>
            </a:extLst>
          </p:cNvPr>
          <p:cNvSpPr txBox="1"/>
          <p:nvPr/>
        </p:nvSpPr>
        <p:spPr>
          <a:xfrm>
            <a:off x="6477000" y="5524872"/>
            <a:ext cx="1459438" cy="369332"/>
          </a:xfrm>
          <a:prstGeom prst="rect">
            <a:avLst/>
          </a:prstGeom>
          <a:noFill/>
        </p:spPr>
        <p:txBody>
          <a:bodyPr wrap="none" rtlCol="0">
            <a:spAutoFit/>
          </a:bodyPr>
          <a:lstStyle/>
          <a:p>
            <a:r>
              <a:rPr lang="en-US" b="1"/>
              <a:t>Sales Leaders</a:t>
            </a:r>
          </a:p>
        </p:txBody>
      </p:sp>
    </p:spTree>
    <p:extLst>
      <p:ext uri="{BB962C8B-B14F-4D97-AF65-F5344CB8AC3E}">
        <p14:creationId xmlns:p14="http://schemas.microsoft.com/office/powerpoint/2010/main" val="1321158386"/>
      </p:ext>
    </p:extLst>
  </p:cSld>
  <p:clrMapOvr>
    <a:masterClrMapping/>
  </p:clrMapOvr>
  <p:transition/>
  <p:timing/>
</p:sld>
</file>

<file path=ppt/slides/slide6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 xmlns:a16="http://schemas.microsoft.com/office/drawing/2014/main" id="{58FA3926-1F0E-4045-B6AF-8E2A988DCEF0}"/>
              </a:ext>
            </a:extLst>
          </p:cNvPr>
          <p:cNvSpPr>
            <a:spLocks noGrp="1"/>
          </p:cNvSpPr>
          <p:nvPr>
            <p:ph type="title"/>
          </p:nvPr>
        </p:nvSpPr>
        <p:spPr/>
        <p:txBody>
          <a:bodyPr/>
          <a:lstStyle/>
          <a:p>
            <a:r>
              <a:rPr lang="en-US"/>
              <a:t>Legal Claims</a:t>
            </a:r>
          </a:p>
        </p:txBody>
      </p:sp>
      <p:sp>
        <p:nvSpPr>
          <p:cNvPr id="3" name="Content Placeholder 2">
            <a:extLst>
              <a:ext uri="{FF2B5EF4-FFF2-40B4-BE49-F238E27FC236}">
                <a16:creationId xmlns="" xmlns:a16="http://schemas.microsoft.com/office/drawing/2014/main" id="{347CC9BA-EE22-0640-A8DB-2BBFC573754B}"/>
              </a:ext>
            </a:extLst>
          </p:cNvPr>
          <p:cNvSpPr>
            <a:spLocks noGrp="1"/>
          </p:cNvSpPr>
          <p:nvPr>
            <p:ph idx="1"/>
          </p:nvPr>
        </p:nvSpPr>
        <p:spPr/>
        <p:txBody>
          <a:bodyPr>
            <a:normAutofit fontScale="70000" lnSpcReduction="20000"/>
          </a:bodyPr>
          <a:lstStyle/>
          <a:p>
            <a:r>
              <a:rPr lang="en-US"/>
              <a:t>Breach of contract </a:t>
            </a:r>
          </a:p>
          <a:p>
            <a:pPr lvl="1"/>
            <a:r>
              <a:rPr lang="en-US"/>
              <a:t>Related claims: oral or implied agreements; promissory estoppel</a:t>
            </a:r>
          </a:p>
          <a:p>
            <a:r>
              <a:rPr lang="en-US"/>
              <a:t>Wage payment violations under state law</a:t>
            </a:r>
          </a:p>
          <a:p>
            <a:pPr lvl="1"/>
            <a:r>
              <a:rPr lang="en-US"/>
              <a:t>Most state wage payment laws provide that earned commissions and bonuses are considered wages</a:t>
            </a:r>
          </a:p>
          <a:p>
            <a:pPr lvl="1"/>
            <a:r>
              <a:rPr lang="en-US"/>
              <a:t>Timely payment of commissions and bonuses during employment and upon termination</a:t>
            </a:r>
          </a:p>
          <a:p>
            <a:pPr lvl="1"/>
            <a:r>
              <a:rPr lang="en-US"/>
              <a:t>Failure to pay all earned commissions and bonuses upon termination</a:t>
            </a:r>
          </a:p>
          <a:p>
            <a:r>
              <a:rPr lang="en-US"/>
              <a:t>Discrimination / Pay Equity</a:t>
            </a:r>
          </a:p>
          <a:p>
            <a:r>
              <a:rPr lang="en-US"/>
              <a:t>Class action procedures</a:t>
            </a:r>
          </a:p>
        </p:txBody>
      </p:sp>
    </p:spTree>
    <p:extLst>
      <p:ext uri="{BB962C8B-B14F-4D97-AF65-F5344CB8AC3E}">
        <p14:creationId xmlns:p14="http://schemas.microsoft.com/office/powerpoint/2010/main" val="2885089659"/>
      </p:ext>
    </p:extLst>
  </p:cSld>
  <p:clrMapOvr>
    <a:masterClrMapping/>
  </p:clrMapOvr>
  <p:transition/>
  <p:timing/>
</p:sld>
</file>

<file path=ppt/slides/slide6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6" name="Rectangle 5">
            <a:extLst>
              <a:ext uri="{FF2B5EF4-FFF2-40B4-BE49-F238E27FC236}">
                <a16:creationId xmlns="" xmlns:a16="http://schemas.microsoft.com/office/drawing/2014/main" id="{4D9AC630-CB76-684D-93E1-A4555BD0ACA7}"/>
              </a:ext>
            </a:extLst>
          </p:cNvPr>
          <p:cNvSpPr/>
          <p:nvPr/>
        </p:nvSpPr>
        <p:spPr>
          <a:xfrm>
            <a:off x="1165225" y="2078182"/>
            <a:ext cx="6973784" cy="112221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700"/>
              <a:t>Legal Pitfalls</a:t>
            </a:r>
          </a:p>
        </p:txBody>
      </p:sp>
      <p:pic>
        <p:nvPicPr>
          <p:cNvPr id="3" name="Picture 2">
            <a:extLst>
              <a:ext uri="{FF2B5EF4-FFF2-40B4-BE49-F238E27FC236}">
                <a16:creationId xmlns="" xmlns:a16="http://schemas.microsoft.com/office/drawing/2014/main" id="{C6B9CB7E-35FC-46ED-B132-86D4F78059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3429000"/>
            <a:ext cx="4191000" cy="2890551"/>
          </a:xfrm>
          <a:prstGeom prst="rect">
            <a:avLst/>
          </a:prstGeom>
        </p:spPr>
      </p:pic>
    </p:spTree>
    <p:extLst>
      <p:ext uri="{BB962C8B-B14F-4D97-AF65-F5344CB8AC3E}">
        <p14:creationId xmlns:p14="http://schemas.microsoft.com/office/powerpoint/2010/main" val="857155682"/>
      </p:ext>
    </p:extLst>
  </p:cSld>
  <p:clrMapOvr>
    <a:masterClrMapping/>
  </p:clrMapOvr>
  <p:transition/>
  <p:timing/>
</p:sld>
</file>

<file path=ppt/slides/slide6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 xmlns:a16="http://schemas.microsoft.com/office/drawing/2014/main" id="{6BB8A00C-2776-814C-8688-3296E89C9582}"/>
              </a:ext>
            </a:extLst>
          </p:cNvPr>
          <p:cNvSpPr>
            <a:spLocks noGrp="1"/>
          </p:cNvSpPr>
          <p:nvPr>
            <p:ph type="title"/>
          </p:nvPr>
        </p:nvSpPr>
        <p:spPr/>
        <p:txBody>
          <a:bodyPr/>
          <a:lstStyle/>
          <a:p>
            <a:r>
              <a:rPr lang="en-US"/>
              <a:t>Lack of Written Compensation Plan</a:t>
            </a:r>
          </a:p>
        </p:txBody>
      </p:sp>
      <p:sp>
        <p:nvSpPr>
          <p:cNvPr id="3" name="Content Placeholder 2">
            <a:extLst>
              <a:ext uri="{FF2B5EF4-FFF2-40B4-BE49-F238E27FC236}">
                <a16:creationId xmlns="" xmlns:a16="http://schemas.microsoft.com/office/drawing/2014/main" id="{06905422-68D7-7440-B8B5-6B8CA77E47F8}"/>
              </a:ext>
            </a:extLst>
          </p:cNvPr>
          <p:cNvSpPr>
            <a:spLocks noGrp="1"/>
          </p:cNvSpPr>
          <p:nvPr>
            <p:ph idx="1"/>
          </p:nvPr>
        </p:nvSpPr>
        <p:spPr/>
        <p:txBody>
          <a:bodyPr>
            <a:normAutofit fontScale="92500" lnSpcReduction="10000"/>
          </a:bodyPr>
          <a:lstStyle/>
          <a:p>
            <a:pPr lvl="1"/>
            <a:r>
              <a:rPr lang="en-US"/>
              <a:t>Required in some states; best practice everywhere</a:t>
            </a:r>
          </a:p>
          <a:p>
            <a:pPr lvl="1"/>
            <a:r>
              <a:rPr lang="en-US"/>
              <a:t>Distribute when implemented and again when revised</a:t>
            </a:r>
          </a:p>
          <a:p>
            <a:pPr lvl="1"/>
            <a:r>
              <a:rPr lang="en-US"/>
              <a:t>Signature by employee</a:t>
            </a:r>
          </a:p>
          <a:p>
            <a:pPr lvl="1"/>
            <a:r>
              <a:rPr lang="en-US"/>
              <a:t>Clearly define how plan terms can be amended and by whom</a:t>
            </a:r>
          </a:p>
          <a:p>
            <a:pPr lvl="1"/>
            <a:r>
              <a:rPr lang="en-US"/>
              <a:t>Cautious use of summary documents, such as powerpoint</a:t>
            </a:r>
          </a:p>
          <a:p>
            <a:pPr lvl="2"/>
            <a:r>
              <a:rPr lang="en-US"/>
              <a:t>Clear statement that terms of plan control</a:t>
            </a:r>
          </a:p>
          <a:p>
            <a:pPr lvl="1"/>
            <a:r>
              <a:rPr lang="en-US"/>
              <a:t>Clarify in plan that prior plans superseded, or if only can be covered by one plan</a:t>
            </a:r>
          </a:p>
        </p:txBody>
      </p:sp>
    </p:spTree>
    <p:extLst>
      <p:ext uri="{BB962C8B-B14F-4D97-AF65-F5344CB8AC3E}">
        <p14:creationId xmlns:p14="http://schemas.microsoft.com/office/powerpoint/2010/main" val="2413979141"/>
      </p:ext>
    </p:extLst>
  </p:cSld>
  <p:clrMapOvr>
    <a:masterClrMapping/>
  </p:clrMapOvr>
  <p:transition/>
  <p:timing/>
</p:sld>
</file>

<file path=ppt/slides/slide6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 xmlns:a16="http://schemas.microsoft.com/office/drawing/2014/main" id="{7C9F73DE-0857-4540-B3B7-62E612AA27B0}"/>
              </a:ext>
            </a:extLst>
          </p:cNvPr>
          <p:cNvSpPr>
            <a:spLocks noGrp="1"/>
          </p:cNvSpPr>
          <p:nvPr>
            <p:ph type="title"/>
          </p:nvPr>
        </p:nvSpPr>
        <p:spPr/>
        <p:txBody>
          <a:bodyPr/>
          <a:lstStyle/>
          <a:p>
            <a:r>
              <a:rPr lang="en-US"/>
              <a:t>Calling a Bonus a Commission or Vice Versa</a:t>
            </a:r>
          </a:p>
        </p:txBody>
      </p:sp>
      <p:sp>
        <p:nvSpPr>
          <p:cNvPr id="3" name="Content Placeholder 2">
            <a:extLst>
              <a:ext uri="{FF2B5EF4-FFF2-40B4-BE49-F238E27FC236}">
                <a16:creationId xmlns="" xmlns:a16="http://schemas.microsoft.com/office/drawing/2014/main" id="{774056F2-34BD-7A43-9D10-51797469BB86}"/>
              </a:ext>
            </a:extLst>
          </p:cNvPr>
          <p:cNvSpPr>
            <a:spLocks noGrp="1"/>
          </p:cNvSpPr>
          <p:nvPr>
            <p:ph idx="1"/>
          </p:nvPr>
        </p:nvSpPr>
        <p:spPr/>
        <p:txBody>
          <a:bodyPr/>
          <a:lstStyle/>
          <a:p>
            <a:pPr lvl="1"/>
            <a:r>
              <a:rPr lang="en-US"/>
              <a:t>Important due to state wage payment laws</a:t>
            </a:r>
          </a:p>
          <a:p>
            <a:pPr lvl="2"/>
            <a:r>
              <a:rPr lang="en-US"/>
              <a:t>Commissions more heavily regulated</a:t>
            </a:r>
          </a:p>
          <a:p>
            <a:pPr lvl="2"/>
            <a:r>
              <a:rPr lang="en-US"/>
              <a:t>E.g., vast majority of states require commissions to be calculated and paid at least monthly; bonuses can usually be paid less frequency (e.g., quarterly or annually)</a:t>
            </a:r>
          </a:p>
          <a:p>
            <a:pPr lvl="2"/>
            <a:endParaRPr lang="en-US"/>
          </a:p>
          <a:p>
            <a:pPr marL="342900" lvl="1" indent="0">
              <a:buNone/>
            </a:pPr>
            <a:endParaRPr lang="en-US"/>
          </a:p>
        </p:txBody>
      </p:sp>
      <p:graphicFrame>
        <p:nvGraphicFramePr>
          <p:cNvPr id="4" name="Diagram 3">
            <a:extLst>
              <a:ext uri="{FF2B5EF4-FFF2-40B4-BE49-F238E27FC236}">
                <a16:creationId xmlns="" xmlns:a16="http://schemas.microsoft.com/office/drawing/2014/main" id="{B7AD4FC1-C269-2542-9FA9-EEC7C40912DB}"/>
              </a:ext>
            </a:extLst>
          </p:cNvPr>
          <p:cNvGraphicFramePr/>
          <p:nvPr>
            <p:extLst>
              <p:ext uri="{D42A27DB-BD31-4B8C-83A1-F6EECF244321}">
                <p14:modId xmlns:p14="http://schemas.microsoft.com/office/powerpoint/2010/main" val="2341395981"/>
              </p:ext>
            </p:extLst>
          </p:nvPr>
        </p:nvGraphicFramePr>
        <p:xfrm>
          <a:off x="2234539" y="4419600"/>
          <a:ext cx="4674920" cy="1602262"/>
        </p:xfrm>
        <a:graphic>
          <a:graphicData uri="http://schemas.openxmlformats.org/drawingml/2006/diagram">
            <dgm:relIds xmlns:dgm="http://schemas.openxmlformats.org/drawingml/2006/diagram" r:dm="rId4" r:lo="rId5" r:qs="rId6" r:cs="rId7"/>
          </a:graphicData>
        </a:graphic>
      </p:graphicFrame>
    </p:spTree>
    <p:extLst>
      <p:ext uri="{BB962C8B-B14F-4D97-AF65-F5344CB8AC3E}">
        <p14:creationId xmlns:p14="http://schemas.microsoft.com/office/powerpoint/2010/main" val="1839556832"/>
      </p:ext>
    </p:extLst>
  </p:cSld>
  <p:clrMapOvr>
    <a:masterClrMapping/>
  </p:clrMapOvr>
  <p:transition/>
  <p:timing/>
</p:sld>
</file>

<file path=ppt/slides/slide6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 xmlns:a16="http://schemas.microsoft.com/office/drawing/2014/main" id="{B7B6BD96-A3A6-5E4D-A998-D301664329CF}"/>
              </a:ext>
            </a:extLst>
          </p:cNvPr>
          <p:cNvSpPr>
            <a:spLocks noGrp="1"/>
          </p:cNvSpPr>
          <p:nvPr>
            <p:ph type="title"/>
          </p:nvPr>
        </p:nvSpPr>
        <p:spPr/>
        <p:txBody>
          <a:bodyPr>
            <a:normAutofit fontScale="90000"/>
          </a:bodyPr>
          <a:lstStyle/>
          <a:p>
            <a:r>
              <a:rPr lang="en-US"/>
              <a:t>Lack of Clarity of Whether Incentive </a:t>
            </a:r>
            <a:br>
              <a:rPr lang="en-US"/>
            </a:br>
            <a:r>
              <a:rPr lang="en-US"/>
              <a:t>Was Earned and When</a:t>
            </a:r>
          </a:p>
        </p:txBody>
      </p:sp>
      <p:sp>
        <p:nvSpPr>
          <p:cNvPr id="3" name="Content Placeholder 2">
            <a:extLst>
              <a:ext uri="{FF2B5EF4-FFF2-40B4-BE49-F238E27FC236}">
                <a16:creationId xmlns="" xmlns:a16="http://schemas.microsoft.com/office/drawing/2014/main" id="{1C065392-72FD-9D4F-989F-941446BF3B73}"/>
              </a:ext>
            </a:extLst>
          </p:cNvPr>
          <p:cNvSpPr>
            <a:spLocks noGrp="1"/>
          </p:cNvSpPr>
          <p:nvPr>
            <p:ph idx="1"/>
          </p:nvPr>
        </p:nvSpPr>
        <p:spPr>
          <a:xfrm>
            <a:off x="457200" y="1981200"/>
            <a:ext cx="8610600" cy="4419600"/>
          </a:xfrm>
        </p:spPr>
        <p:txBody>
          <a:bodyPr>
            <a:normAutofit fontScale="85000" lnSpcReduction="20000"/>
          </a:bodyPr>
          <a:lstStyle/>
          <a:p>
            <a:r>
              <a:rPr lang="en-US"/>
              <a:t>Was a commission or bonus is earned, and when</a:t>
            </a:r>
          </a:p>
          <a:p>
            <a:pPr lvl="1"/>
            <a:r>
              <a:rPr lang="en-US"/>
              <a:t>Conditions to a sale triggering a commission or bonus?</a:t>
            </a:r>
          </a:p>
          <a:p>
            <a:pPr lvl="2"/>
            <a:r>
              <a:rPr lang="en-US"/>
              <a:t>Contract signed by customer?</a:t>
            </a:r>
          </a:p>
          <a:p>
            <a:pPr lvl="2"/>
            <a:r>
              <a:rPr lang="en-US"/>
              <a:t>Submitted into system/ quality review?</a:t>
            </a:r>
          </a:p>
          <a:p>
            <a:pPr lvl="2"/>
            <a:r>
              <a:rPr lang="en-US"/>
              <a:t>Customer payment?</a:t>
            </a:r>
          </a:p>
          <a:p>
            <a:pPr lvl="2"/>
            <a:r>
              <a:rPr lang="en-US"/>
              <a:t>Continued employment to end of performance period or payment date?</a:t>
            </a:r>
          </a:p>
          <a:p>
            <a:pPr lvl="1"/>
            <a:r>
              <a:rPr lang="en-US"/>
              <a:t>How will you pinpoint the exact date conditions were met (in case terminated before payment)?</a:t>
            </a:r>
          </a:p>
          <a:p>
            <a:pPr lvl="1"/>
            <a:r>
              <a:rPr lang="en-US"/>
              <a:t>Are those conditions either under the employee’s control or a reasonable sharing of risk with the company?</a:t>
            </a:r>
          </a:p>
        </p:txBody>
      </p:sp>
    </p:spTree>
    <p:extLst>
      <p:ext uri="{BB962C8B-B14F-4D97-AF65-F5344CB8AC3E}">
        <p14:creationId xmlns:p14="http://schemas.microsoft.com/office/powerpoint/2010/main" val="970465333"/>
      </p:ext>
    </p:extLst>
  </p:cSld>
  <p:clrMapOvr>
    <a:masterClrMapping/>
  </p:clrMapOvr>
  <p:transition/>
  <p:timing/>
</p:sld>
</file>

<file path=ppt/slides/slide6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 xmlns:a16="http://schemas.microsoft.com/office/drawing/2014/main" id="{92176C49-46F2-2841-B61A-18C0320FFA95}"/>
              </a:ext>
            </a:extLst>
          </p:cNvPr>
          <p:cNvSpPr>
            <a:spLocks noGrp="1"/>
          </p:cNvSpPr>
          <p:nvPr>
            <p:ph type="title"/>
          </p:nvPr>
        </p:nvSpPr>
        <p:spPr/>
        <p:txBody>
          <a:bodyPr/>
          <a:lstStyle/>
          <a:p>
            <a:r>
              <a:rPr lang="en-US" err="1"/>
              <a:t>Clawbacks/Forfeiture Provisions Flawed</a:t>
            </a:r>
          </a:p>
        </p:txBody>
      </p:sp>
      <p:sp>
        <p:nvSpPr>
          <p:cNvPr id="3" name="Content Placeholder 2">
            <a:extLst>
              <a:ext uri="{FF2B5EF4-FFF2-40B4-BE49-F238E27FC236}">
                <a16:creationId xmlns="" xmlns:a16="http://schemas.microsoft.com/office/drawing/2014/main" id="{B7467D36-8D33-C243-AAD9-BCD90920873C}"/>
              </a:ext>
            </a:extLst>
          </p:cNvPr>
          <p:cNvSpPr>
            <a:spLocks noGrp="1"/>
          </p:cNvSpPr>
          <p:nvPr>
            <p:ph idx="1"/>
          </p:nvPr>
        </p:nvSpPr>
        <p:spPr>
          <a:xfrm>
            <a:off x="457201" y="1981200"/>
            <a:ext cx="6477000" cy="4495800"/>
          </a:xfrm>
        </p:spPr>
        <p:txBody>
          <a:bodyPr>
            <a:normAutofit fontScale="85000" lnSpcReduction="20000"/>
          </a:bodyPr>
          <a:lstStyle/>
          <a:p>
            <a:pPr lvl="1"/>
            <a:r>
              <a:rPr lang="en-US"/>
              <a:t>Forfeitures of earned versus advanced commissions or bonuses</a:t>
            </a:r>
          </a:p>
          <a:p>
            <a:pPr lvl="2"/>
            <a:r>
              <a:rPr lang="en-US"/>
              <a:t>“Clawbacks” and other forfeitures must comply with state wage payment laws</a:t>
            </a:r>
          </a:p>
          <a:p>
            <a:pPr lvl="2"/>
            <a:r>
              <a:rPr lang="en-US"/>
              <a:t>Terminology in the plan is important</a:t>
            </a:r>
          </a:p>
          <a:p>
            <a:pPr lvl="1"/>
            <a:r>
              <a:rPr lang="en-US"/>
              <a:t>Under what circumstances will clawbacks occur?</a:t>
            </a:r>
          </a:p>
          <a:p>
            <a:pPr lvl="2"/>
            <a:r>
              <a:rPr lang="en-US"/>
              <a:t>Administrative errors</a:t>
            </a:r>
          </a:p>
          <a:p>
            <a:pPr lvl="2"/>
            <a:r>
              <a:rPr lang="en-US"/>
              <a:t>Customer actions</a:t>
            </a:r>
          </a:p>
          <a:p>
            <a:pPr lvl="2"/>
            <a:r>
              <a:rPr lang="en-US"/>
              <a:t>Employee misconduct</a:t>
            </a:r>
          </a:p>
          <a:p>
            <a:pPr lvl="1"/>
            <a:r>
              <a:rPr lang="en-US"/>
              <a:t>How will it be recouped? </a:t>
            </a:r>
          </a:p>
          <a:p>
            <a:endParaRPr lang="en-US"/>
          </a:p>
        </p:txBody>
      </p:sp>
      <p:pic>
        <p:nvPicPr>
          <p:cNvPr id="5" name="Picture 4">
            <a:extLst>
              <a:ext uri="{FF2B5EF4-FFF2-40B4-BE49-F238E27FC236}">
                <a16:creationId xmlns="" xmlns:a16="http://schemas.microsoft.com/office/drawing/2014/main" id="{25A4919C-6346-4683-9CE3-E5A0CFF631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3093" y="3451964"/>
            <a:ext cx="2193706" cy="2668749"/>
          </a:xfrm>
          <a:prstGeom prst="rect">
            <a:avLst/>
          </a:prstGeom>
        </p:spPr>
      </p:pic>
    </p:spTree>
    <p:extLst>
      <p:ext uri="{BB962C8B-B14F-4D97-AF65-F5344CB8AC3E}">
        <p14:creationId xmlns:p14="http://schemas.microsoft.com/office/powerpoint/2010/main" val="493157123"/>
      </p:ext>
    </p:extLst>
  </p:cSld>
  <p:clrMapOvr>
    <a:masterClrMapping/>
  </p:clrMapOvr>
  <p:transition/>
  <p:timing/>
</p:sld>
</file>

<file path=ppt/slides/slide6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 xmlns:a16="http://schemas.microsoft.com/office/drawing/2014/main" id="{A0F362A0-BD50-CB40-A4A0-9E8703DE4607}"/>
              </a:ext>
            </a:extLst>
          </p:cNvPr>
          <p:cNvSpPr>
            <a:spLocks noGrp="1"/>
          </p:cNvSpPr>
          <p:nvPr>
            <p:ph type="title"/>
          </p:nvPr>
        </p:nvSpPr>
        <p:spPr/>
        <p:txBody>
          <a:bodyPr/>
          <a:lstStyle/>
          <a:p>
            <a:r>
              <a:rPr lang="en-US"/>
              <a:t>Calculation Method Unclear</a:t>
            </a:r>
          </a:p>
        </p:txBody>
      </p:sp>
      <p:sp>
        <p:nvSpPr>
          <p:cNvPr id="3" name="Content Placeholder 2">
            <a:extLst>
              <a:ext uri="{FF2B5EF4-FFF2-40B4-BE49-F238E27FC236}">
                <a16:creationId xmlns="" xmlns:a16="http://schemas.microsoft.com/office/drawing/2014/main" id="{880AB89B-CFE0-A348-BA4D-331DB28D2373}"/>
              </a:ext>
            </a:extLst>
          </p:cNvPr>
          <p:cNvSpPr>
            <a:spLocks noGrp="1"/>
          </p:cNvSpPr>
          <p:nvPr>
            <p:ph idx="1"/>
          </p:nvPr>
        </p:nvSpPr>
        <p:spPr>
          <a:xfrm>
            <a:off x="457200" y="1981200"/>
            <a:ext cx="8229599" cy="4572000"/>
          </a:xfrm>
        </p:spPr>
        <p:txBody>
          <a:bodyPr>
            <a:normAutofit fontScale="85000" lnSpcReduction="20000"/>
          </a:bodyPr>
          <a:lstStyle/>
          <a:p>
            <a:r>
              <a:rPr lang="en-US"/>
              <a:t>Clearly define the calculation components</a:t>
            </a:r>
          </a:p>
          <a:p>
            <a:pPr lvl="1"/>
            <a:r>
              <a:rPr lang="en-US"/>
              <a:t>Commission is revenue from qualified sales x applicable commission rate</a:t>
            </a:r>
          </a:p>
          <a:p>
            <a:pPr lvl="3"/>
            <a:r>
              <a:rPr lang="en-US"/>
              <a:t>Qualified sale (conditions precedent and eligible products/services)</a:t>
            </a:r>
          </a:p>
          <a:p>
            <a:pPr lvl="3"/>
            <a:r>
              <a:rPr lang="en-US"/>
              <a:t>Revenue – how determined</a:t>
            </a:r>
          </a:p>
          <a:p>
            <a:pPr lvl="3"/>
            <a:r>
              <a:rPr lang="en-US"/>
              <a:t>Commission rate – how determined</a:t>
            </a:r>
          </a:p>
          <a:p>
            <a:pPr lvl="2"/>
            <a:r>
              <a:rPr lang="en-US"/>
              <a:t>Give an example</a:t>
            </a:r>
          </a:p>
          <a:p>
            <a:pPr lvl="2"/>
            <a:r>
              <a:rPr lang="en-US"/>
              <a:t>Be clear about the circumstances in which no incentive is earned </a:t>
            </a:r>
          </a:p>
          <a:p>
            <a:pPr lvl="3"/>
            <a:r>
              <a:rPr lang="en-US"/>
              <a:t>Sales &lt; $5,000 	Commission rate = $0</a:t>
            </a:r>
          </a:p>
          <a:p>
            <a:r>
              <a:rPr lang="en-US"/>
              <a:t>Will a third-party be able to follow the method?</a:t>
            </a:r>
          </a:p>
          <a:p>
            <a:pPr lvl="4"/>
            <a:endParaRPr lang="en-US"/>
          </a:p>
        </p:txBody>
      </p:sp>
    </p:spTree>
    <p:extLst>
      <p:ext uri="{BB962C8B-B14F-4D97-AF65-F5344CB8AC3E}">
        <p14:creationId xmlns:p14="http://schemas.microsoft.com/office/powerpoint/2010/main" val="2443912897"/>
      </p:ext>
    </p:extLst>
  </p:cSld>
  <p:clrMapOvr>
    <a:masterClrMapping/>
  </p:clrMapOvr>
  <p:transition/>
  <p:timing/>
</p:sld>
</file>

<file path=ppt/slides/slide6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 xmlns:a16="http://schemas.microsoft.com/office/drawing/2014/main" id="{A27B13D5-674C-7742-BB41-346827908FCE}"/>
              </a:ext>
            </a:extLst>
          </p:cNvPr>
          <p:cNvSpPr>
            <a:spLocks noGrp="1"/>
          </p:cNvSpPr>
          <p:nvPr>
            <p:ph type="title"/>
          </p:nvPr>
        </p:nvSpPr>
        <p:spPr/>
        <p:txBody>
          <a:bodyPr/>
          <a:lstStyle/>
          <a:p>
            <a:r>
              <a:rPr lang="en-US"/>
              <a:t>Impermissible Termination Provisions</a:t>
            </a:r>
          </a:p>
        </p:txBody>
      </p:sp>
      <p:sp>
        <p:nvSpPr>
          <p:cNvPr id="3" name="Content Placeholder 2">
            <a:extLst>
              <a:ext uri="{FF2B5EF4-FFF2-40B4-BE49-F238E27FC236}">
                <a16:creationId xmlns="" xmlns:a16="http://schemas.microsoft.com/office/drawing/2014/main" id="{8DC70DF7-545A-4F47-A0F0-4B294622CA64}"/>
              </a:ext>
            </a:extLst>
          </p:cNvPr>
          <p:cNvSpPr>
            <a:spLocks noGrp="1"/>
          </p:cNvSpPr>
          <p:nvPr>
            <p:ph idx="1"/>
          </p:nvPr>
        </p:nvSpPr>
        <p:spPr>
          <a:xfrm>
            <a:off x="457200" y="1981200"/>
            <a:ext cx="8229599" cy="4648200"/>
          </a:xfrm>
        </p:spPr>
        <p:txBody>
          <a:bodyPr>
            <a:normAutofit fontScale="77500" lnSpcReduction="20000"/>
          </a:bodyPr>
          <a:lstStyle/>
          <a:p>
            <a:r>
              <a:rPr lang="en-US"/>
              <a:t>Whether payments were earned before termination even if not yet calculable</a:t>
            </a:r>
          </a:p>
          <a:p>
            <a:pPr lvl="1"/>
            <a:r>
              <a:rPr lang="en-US"/>
              <a:t>Commissions versus bonuses</a:t>
            </a:r>
          </a:p>
          <a:p>
            <a:pPr lvl="1"/>
            <a:r>
              <a:rPr lang="en-US"/>
              <a:t>Timing of calculations upon termination- can you wait until normal calculation period?</a:t>
            </a:r>
          </a:p>
          <a:p>
            <a:r>
              <a:rPr lang="en-US"/>
              <a:t>Continued employment requirements- whether enforceable often depends on reason for separation and state law</a:t>
            </a:r>
          </a:p>
          <a:p>
            <a:pPr lvl="1"/>
            <a:r>
              <a:rPr lang="en-US"/>
              <a:t>Be aware of unilateral contract theory</a:t>
            </a:r>
          </a:p>
          <a:p>
            <a:pPr lvl="2"/>
            <a:r>
              <a:rPr lang="en-US"/>
              <a:t>Employer offers employee promise in exchange for performance</a:t>
            </a:r>
          </a:p>
          <a:p>
            <a:pPr lvl="2"/>
            <a:r>
              <a:rPr lang="en-US"/>
              <a:t>Employee performs or substantially performs</a:t>
            </a:r>
          </a:p>
          <a:p>
            <a:pPr lvl="2"/>
            <a:r>
              <a:rPr lang="en-US"/>
              <a:t>Incentive earned (at least prorate) unless employee’s conduct led to termination</a:t>
            </a:r>
          </a:p>
          <a:p>
            <a:pPr lvl="2"/>
            <a:endParaRPr lang="en-US"/>
          </a:p>
          <a:p>
            <a:pPr lvl="1"/>
            <a:endParaRPr lang="en-US"/>
          </a:p>
          <a:p>
            <a:pPr marL="342900" lvl="1" indent="0">
              <a:buNone/>
            </a:pPr>
            <a:endParaRPr lang="en-US"/>
          </a:p>
        </p:txBody>
      </p:sp>
    </p:spTree>
    <p:extLst>
      <p:ext uri="{BB962C8B-B14F-4D97-AF65-F5344CB8AC3E}">
        <p14:creationId xmlns:p14="http://schemas.microsoft.com/office/powerpoint/2010/main" val="1422748520"/>
      </p:ext>
    </p:extLst>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t>Hardship Guidance</a:t>
            </a:r>
          </a:p>
        </p:txBody>
      </p:sp>
      <p:sp>
        <p:nvSpPr>
          <p:cNvPr id="4" name="Slide Number Placeholder 3">
            <a:extLst>
              <a:ext uri="{FF2B5EF4-FFF2-40B4-BE49-F238E27FC236}">
                <a16:creationId xmlns="" xmlns:a16="http://schemas.microsoft.com/office/drawing/2014/main" id="{DD61A531-9878-4AEC-B651-C9DD34F1D506}"/>
              </a:ext>
            </a:extLst>
          </p:cNvPr>
          <p:cNvSpPr>
            <a:spLocks noGrp="1"/>
          </p:cNvSpPr>
          <p:nvPr>
            <p:ph type="sldNum" sz="quarter" idx="4"/>
          </p:nvPr>
        </p:nvSpPr>
        <p:spPr/>
        <p:txBody>
          <a:bodyPr/>
          <a:lstStyle/>
          <a:p>
            <a:fld id="{2F2E7587-817E-49FD-ADB5-5F7A90BCCD81}" type="slidenum">
              <a:rPr lang="en-US" smtClean="0"/>
              <a:t>7</a:t>
            </a:fld>
            <a:endParaRPr lang="en-US"/>
          </a:p>
        </p:txBody>
      </p:sp>
      <p:sp>
        <p:nvSpPr>
          <p:cNvPr id="3" name="Content Placeholder 2"/>
          <p:cNvSpPr>
            <a:spLocks noGrp="1"/>
          </p:cNvSpPr>
          <p:nvPr>
            <p:ph sz="quarter" idx="4294967295"/>
          </p:nvPr>
        </p:nvSpPr>
        <p:spPr>
          <a:xfrm>
            <a:off x="762000" y="2133600"/>
            <a:ext cx="7772400" cy="4191000"/>
          </a:xfrm>
        </p:spPr>
        <p:txBody>
          <a:bodyPr>
            <a:normAutofit fontScale="92500"/>
          </a:bodyPr>
          <a:lstStyle/>
          <a:p>
            <a:r>
              <a:rPr lang="en-US"/>
              <a:t>Final Regulations published September 23, 2019</a:t>
            </a:r>
          </a:p>
          <a:p>
            <a:pPr lvl="1"/>
            <a:r>
              <a:rPr lang="en-US"/>
              <a:t>Clarified that the casualty loss hardship event does </a:t>
            </a:r>
            <a:r>
              <a:rPr lang="en-US" u="sng"/>
              <a:t>not</a:t>
            </a:r>
            <a:r>
              <a:rPr lang="en-US"/>
              <a:t> require that the loss be as a result of a federally declared disaster and allows retroactive application to January 1, 2018</a:t>
            </a:r>
          </a:p>
          <a:p>
            <a:pPr lvl="1"/>
            <a:r>
              <a:rPr lang="en-US"/>
              <a:t>Added a new safe harbor for expenses incurred as a result of disasters declared by FEMA</a:t>
            </a:r>
          </a:p>
          <a:p>
            <a:pPr lvl="1"/>
            <a:r>
              <a:rPr lang="en-US"/>
              <a:t>Effective January 1, 2019, eliminated the requirement to take all nontaxable plan loans from employer plans to qualify for a hardship distribution (optional)</a:t>
            </a:r>
          </a:p>
          <a:p>
            <a:pPr lvl="1"/>
            <a:endParaRPr lang="en-US"/>
          </a:p>
          <a:p>
            <a:endParaRPr lang="en-US"/>
          </a:p>
        </p:txBody>
      </p:sp>
    </p:spTree>
    <p:extLst>
      <p:ext uri="{BB962C8B-B14F-4D97-AF65-F5344CB8AC3E}">
        <p14:creationId xmlns:p14="http://schemas.microsoft.com/office/powerpoint/2010/main" val="857086567"/>
      </p:ext>
    </p:extLst>
  </p:cSld>
  <p:clrMapOvr>
    <a:masterClrMapping/>
  </p:clrMapOvr>
  <p:transition/>
  <p:timing/>
</p:sld>
</file>

<file path=ppt/slides/slide7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 xmlns:a16="http://schemas.microsoft.com/office/drawing/2014/main" id="{2170D4C1-6018-4E42-8868-F3E85449F491}"/>
              </a:ext>
            </a:extLst>
          </p:cNvPr>
          <p:cNvSpPr>
            <a:spLocks noGrp="1"/>
          </p:cNvSpPr>
          <p:nvPr>
            <p:ph type="title"/>
          </p:nvPr>
        </p:nvSpPr>
        <p:spPr/>
        <p:txBody>
          <a:bodyPr/>
          <a:lstStyle/>
          <a:p>
            <a:r>
              <a:rPr lang="en-US"/>
              <a:t>Other Pitfalls</a:t>
            </a:r>
          </a:p>
        </p:txBody>
      </p:sp>
      <p:sp>
        <p:nvSpPr>
          <p:cNvPr id="3" name="Content Placeholder 2">
            <a:extLst>
              <a:ext uri="{FF2B5EF4-FFF2-40B4-BE49-F238E27FC236}">
                <a16:creationId xmlns="" xmlns:a16="http://schemas.microsoft.com/office/drawing/2014/main" id="{C62534E7-538E-2D4E-A440-4E53986C9057}"/>
              </a:ext>
            </a:extLst>
          </p:cNvPr>
          <p:cNvSpPr>
            <a:spLocks noGrp="1"/>
          </p:cNvSpPr>
          <p:nvPr>
            <p:ph idx="1"/>
          </p:nvPr>
        </p:nvSpPr>
        <p:spPr/>
        <p:txBody>
          <a:bodyPr>
            <a:normAutofit fontScale="92500" lnSpcReduction="20000"/>
          </a:bodyPr>
          <a:lstStyle/>
          <a:p>
            <a:r>
              <a:rPr lang="en-US"/>
              <a:t>Plans incentivize wrong behavior?</a:t>
            </a:r>
          </a:p>
          <a:p>
            <a:r>
              <a:rPr lang="en-US"/>
              <a:t>Reservation of rights</a:t>
            </a:r>
          </a:p>
          <a:p>
            <a:pPr lvl="1"/>
            <a:r>
              <a:rPr lang="en-US"/>
              <a:t>Authority to administer, interpret, and modify /terminate plan</a:t>
            </a:r>
          </a:p>
          <a:p>
            <a:r>
              <a:rPr lang="en-US"/>
              <a:t>Who can determine whether to split commissions?</a:t>
            </a:r>
          </a:p>
          <a:p>
            <a:r>
              <a:rPr lang="en-US"/>
              <a:t>Who decides disputes internally?</a:t>
            </a:r>
          </a:p>
          <a:p>
            <a:r>
              <a:rPr lang="en-US"/>
              <a:t>Who are the eligible participants?</a:t>
            </a:r>
          </a:p>
          <a:p>
            <a:r>
              <a:rPr lang="en-US"/>
              <a:t>What happens on leave of absence?</a:t>
            </a:r>
          </a:p>
          <a:p>
            <a:pPr marL="0" indent="0">
              <a:buNone/>
            </a:pPr>
            <a:endParaRPr lang="en-US"/>
          </a:p>
        </p:txBody>
      </p:sp>
      <p:pic>
        <p:nvPicPr>
          <p:cNvPr id="5" name="Picture 4">
            <a:extLst>
              <a:ext uri="{FF2B5EF4-FFF2-40B4-BE49-F238E27FC236}">
                <a16:creationId xmlns="" xmlns:a16="http://schemas.microsoft.com/office/drawing/2014/main" id="{E2DF7C9A-E59B-4C0D-AE15-8BA014AED8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199" y="4267200"/>
            <a:ext cx="2895600" cy="2032056"/>
          </a:xfrm>
          <a:prstGeom prst="rect">
            <a:avLst/>
          </a:prstGeom>
        </p:spPr>
      </p:pic>
    </p:spTree>
    <p:extLst>
      <p:ext uri="{BB962C8B-B14F-4D97-AF65-F5344CB8AC3E}">
        <p14:creationId xmlns:p14="http://schemas.microsoft.com/office/powerpoint/2010/main" val="826104291"/>
      </p:ext>
    </p:extLst>
  </p:cSld>
  <p:clrMapOvr>
    <a:masterClrMapping/>
  </p:clrMapOvr>
  <p:transition/>
  <p:timing/>
</p:sld>
</file>

<file path=ppt/slides/slide7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 xmlns:a16="http://schemas.microsoft.com/office/drawing/2014/main" id="{B671C598-544A-494B-9EC9-214997D19E87}"/>
              </a:ext>
            </a:extLst>
          </p:cNvPr>
          <p:cNvSpPr>
            <a:spLocks noGrp="1"/>
          </p:cNvSpPr>
          <p:nvPr>
            <p:ph type="title"/>
          </p:nvPr>
        </p:nvSpPr>
        <p:spPr/>
        <p:txBody>
          <a:bodyPr/>
          <a:lstStyle/>
          <a:p>
            <a:r>
              <a:rPr lang="en-US"/>
              <a:t>Recommendations</a:t>
            </a:r>
          </a:p>
        </p:txBody>
      </p:sp>
      <p:graphicFrame>
        <p:nvGraphicFramePr>
          <p:cNvPr id="4" name="Content Placeholder 3">
            <a:extLst>
              <a:ext uri="{FF2B5EF4-FFF2-40B4-BE49-F238E27FC236}">
                <a16:creationId xmlns="" xmlns:a16="http://schemas.microsoft.com/office/drawing/2014/main" id="{7FBA2B16-23E2-4CB0-A133-D8B0D2B7468D}"/>
              </a:ext>
            </a:extLst>
          </p:cNvPr>
          <p:cNvGraphicFramePr>
            <a:graphicFrameLocks noGrp="1"/>
          </p:cNvGraphicFramePr>
          <p:nvPr>
            <p:ph idx="1"/>
            <p:extLst>
              <p:ext uri="{D42A27DB-BD31-4B8C-83A1-F6EECF244321}">
                <p14:modId xmlns:p14="http://schemas.microsoft.com/office/powerpoint/2010/main" val="613838162"/>
              </p:ext>
            </p:extLst>
          </p:nvPr>
        </p:nvGraphicFramePr>
        <p:xfrm>
          <a:off x="1524000" y="2152389"/>
          <a:ext cx="6553200" cy="4144963"/>
        </p:xfrm>
        <a:graphic>
          <a:graphicData uri="http://schemas.openxmlformats.org/drawingml/2006/diagram">
            <dgm:relIds xmlns:dgm="http://schemas.openxmlformats.org/drawingml/2006/diagram" r:dm="rId4" r:lo="rId5" r:qs="rId6" r:cs="rId7"/>
          </a:graphicData>
        </a:graphic>
      </p:graphicFrame>
      <p:pic>
        <p:nvPicPr>
          <p:cNvPr id="6" name="Graphic 5" descr="Checkmark">
            <a:extLst>
              <a:ext uri="{FF2B5EF4-FFF2-40B4-BE49-F238E27FC236}">
                <a16:creationId xmlns="" xmlns:a16="http://schemas.microsoft.com/office/drawing/2014/main" id="{B944CD49-3885-42A0-B381-DDA6164CF82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1143000" y="1905000"/>
            <a:ext cx="609600" cy="609600"/>
          </a:xfrm>
          <a:prstGeom prst="rect">
            <a:avLst/>
          </a:prstGeom>
        </p:spPr>
      </p:pic>
      <p:pic>
        <p:nvPicPr>
          <p:cNvPr id="7" name="Graphic 6" descr="Checkmark">
            <a:extLst>
              <a:ext uri="{FF2B5EF4-FFF2-40B4-BE49-F238E27FC236}">
                <a16:creationId xmlns="" xmlns:a16="http://schemas.microsoft.com/office/drawing/2014/main" id="{5A55C241-7452-4129-8FB6-ED7CD5EF825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1143000" y="3124200"/>
            <a:ext cx="609600" cy="609600"/>
          </a:xfrm>
          <a:prstGeom prst="rect">
            <a:avLst/>
          </a:prstGeom>
        </p:spPr>
      </p:pic>
      <p:pic>
        <p:nvPicPr>
          <p:cNvPr id="8" name="Graphic 7" descr="Checkmark">
            <a:extLst>
              <a:ext uri="{FF2B5EF4-FFF2-40B4-BE49-F238E27FC236}">
                <a16:creationId xmlns="" xmlns:a16="http://schemas.microsoft.com/office/drawing/2014/main" id="{BDCF1DF1-0C05-4E5D-8B7F-312191B2D4F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1143000" y="4191000"/>
            <a:ext cx="609600" cy="609600"/>
          </a:xfrm>
          <a:prstGeom prst="rect">
            <a:avLst/>
          </a:prstGeom>
        </p:spPr>
      </p:pic>
      <p:pic>
        <p:nvPicPr>
          <p:cNvPr id="9" name="Graphic 8" descr="Checkmark">
            <a:extLst>
              <a:ext uri="{FF2B5EF4-FFF2-40B4-BE49-F238E27FC236}">
                <a16:creationId xmlns="" xmlns:a16="http://schemas.microsoft.com/office/drawing/2014/main" id="{8697AC3F-1F75-40C2-9003-53AD3C462C1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1143000" y="5257800"/>
            <a:ext cx="609600" cy="609600"/>
          </a:xfrm>
          <a:prstGeom prst="rect">
            <a:avLst/>
          </a:prstGeom>
        </p:spPr>
      </p:pic>
    </p:spTree>
    <p:extLst>
      <p:ext uri="{BB962C8B-B14F-4D97-AF65-F5344CB8AC3E}">
        <p14:creationId xmlns:p14="http://schemas.microsoft.com/office/powerpoint/2010/main" val="734644325"/>
      </p:ext>
    </p:extLst>
  </p:cSld>
  <p:clrMapOvr>
    <a:masterClrMapping/>
  </p:clrMapOvr>
  <p:transition/>
  <p:timing/>
</p:sld>
</file>

<file path=ppt/slides/slide7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10" name="Subtitle 9">
            <a:extLst>
              <a:ext uri="{FF2B5EF4-FFF2-40B4-BE49-F238E27FC236}">
                <a16:creationId xmlns="" xmlns:a16="http://schemas.microsoft.com/office/drawing/2014/main" id="{768FF02E-CA7B-4C7A-9DA1-96568EB6AC70}"/>
              </a:ext>
            </a:extLst>
          </p:cNvPr>
          <p:cNvSpPr>
            <a:spLocks noGrp="1"/>
          </p:cNvSpPr>
          <p:nvPr>
            <p:ph type="subTitle" idx="1"/>
          </p:nvPr>
        </p:nvSpPr>
        <p:spPr>
          <a:xfrm>
            <a:off x="1219200" y="838200"/>
            <a:ext cx="6400800" cy="3505200"/>
          </a:xfrm>
        </p:spPr>
        <p:txBody>
          <a:bodyPr>
            <a:normAutofit/>
          </a:bodyPr>
          <a:lstStyle/>
          <a:p>
            <a:pPr>
              <a:spcAft>
                <a:spcPct val="0"/>
              </a:spcAft>
            </a:pPr>
            <a:r>
              <a:rPr lang="en-US" sz="2000"/>
              <a:t>Heather Muzumdar, Counsel</a:t>
            </a:r>
            <a:br>
              <a:rPr lang="en-US" sz="2000" b="0"/>
            </a:br>
            <a:r>
              <a:rPr lang="en-US" sz="2000" b="0"/>
              <a:t>312 Walnut St., Suite 1400 | Cincinnati, Ohio 45202</a:t>
            </a:r>
            <a:br>
              <a:rPr lang="en-US" sz="2000" b="0"/>
            </a:br>
            <a:r>
              <a:rPr lang="en-US" sz="2000" b="0"/>
              <a:t>513.352.6691 </a:t>
            </a:r>
            <a:br>
              <a:rPr lang="en-US" sz="2000" b="0"/>
            </a:br>
            <a:r>
              <a:rPr lang="en-US" sz="2000" b="0"/>
              <a:t>Heather.Muzumdar@ThompsonHine.com</a:t>
            </a:r>
          </a:p>
          <a:p>
            <a:pPr>
              <a:spcAft>
                <a:spcPct val="0"/>
              </a:spcAft>
            </a:pPr>
            <a:endParaRPr lang="en-US" sz="2000" b="0"/>
          </a:p>
          <a:p>
            <a:pPr>
              <a:spcAft>
                <a:spcPct val="0"/>
              </a:spcAft>
            </a:pPr>
            <a:r>
              <a:rPr lang="en-US" sz="2000"/>
              <a:t>Kim Wilcoxon, Partner</a:t>
            </a:r>
            <a:br>
              <a:rPr lang="en-US" sz="2000" b="0"/>
            </a:br>
            <a:r>
              <a:rPr lang="en-US" sz="2000" b="0"/>
              <a:t>312 Walnut St., Suite 1400 | Cincinnati, Ohio 45202 </a:t>
            </a:r>
            <a:br>
              <a:rPr lang="en-US" sz="2000" b="0"/>
            </a:br>
            <a:r>
              <a:rPr lang="en-US" sz="2000" b="0"/>
              <a:t>513.352.6524</a:t>
            </a:r>
          </a:p>
          <a:p>
            <a:pPr>
              <a:spcBef>
                <a:spcPct val="0"/>
              </a:spcBef>
            </a:pPr>
            <a:r>
              <a:rPr lang="en-US" sz="2000" b="0"/>
              <a:t>Kim.Wilcoxon@ThompsonHine.com</a:t>
            </a:r>
          </a:p>
          <a:p>
            <a:endParaRPr lang="en-US"/>
          </a:p>
        </p:txBody>
      </p:sp>
      <p:sp>
        <p:nvSpPr>
          <p:cNvPr id="4" name="Slide Number Placeholder 3"/>
          <p:cNvSpPr>
            <a:spLocks noGrp="1"/>
          </p:cNvSpPr>
          <p:nvPr>
            <p:ph type="sldNum" sz="quarter" idx="4"/>
          </p:nvPr>
        </p:nvSpPr>
        <p:spPr/>
        <p:txBody>
          <a:bodyPr/>
          <a:lstStyle/>
          <a:p>
            <a:fld id="{2F2E7587-817E-49FD-ADB5-5F7A90BCCD81}" type="slidenum">
              <a:rPr lang="en-US" smtClean="0"/>
              <a:t>72</a:t>
            </a:fld>
            <a:endParaRPr lang="en-US"/>
          </a:p>
        </p:txBody>
      </p:sp>
    </p:spTree>
    <p:extLst>
      <p:ext uri="{BB962C8B-B14F-4D97-AF65-F5344CB8AC3E}">
        <p14:creationId xmlns:p14="http://schemas.microsoft.com/office/powerpoint/2010/main" val="2925521692"/>
      </p:ext>
    </p:extLst>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 xmlns:a16="http://schemas.microsoft.com/office/drawing/2014/main" id="{33D7B003-7CE4-44C5-AE75-C01A25DBB636}"/>
              </a:ext>
            </a:extLst>
          </p:cNvPr>
          <p:cNvSpPr>
            <a:spLocks noGrp="1"/>
          </p:cNvSpPr>
          <p:nvPr>
            <p:ph type="title"/>
          </p:nvPr>
        </p:nvSpPr>
        <p:spPr/>
        <p:txBody>
          <a:bodyPr/>
          <a:lstStyle/>
          <a:p>
            <a:r>
              <a:rPr lang="en-US"/>
              <a:t>Hardship Guidance</a:t>
            </a:r>
          </a:p>
        </p:txBody>
      </p:sp>
      <p:sp>
        <p:nvSpPr>
          <p:cNvPr id="3" name="Slide Number Placeholder 2">
            <a:extLst>
              <a:ext uri="{FF2B5EF4-FFF2-40B4-BE49-F238E27FC236}">
                <a16:creationId xmlns="" xmlns:a16="http://schemas.microsoft.com/office/drawing/2014/main" id="{6A1784E1-B56A-40B2-83C1-DAB77DD42FCF}"/>
              </a:ext>
            </a:extLst>
          </p:cNvPr>
          <p:cNvSpPr>
            <a:spLocks noGrp="1"/>
          </p:cNvSpPr>
          <p:nvPr>
            <p:ph type="sldNum" sz="quarter" idx="4"/>
          </p:nvPr>
        </p:nvSpPr>
        <p:spPr/>
        <p:txBody>
          <a:bodyPr/>
          <a:lstStyle/>
          <a:p>
            <a:pPr>
              <a:defRPr/>
            </a:pPr>
            <a:fld id="{2F2E7587-817E-49FD-ADB5-5F7A90BCCD81}" type="slidenum">
              <a:rPr lang="en-US" smtClean="0">
                <a:solidFill>
                  <a:srgbClr val="000000"/>
                </a:solidFill>
              </a:rPr>
              <a:pPr>
                <a:defRPr/>
              </a:pPr>
              <a:t>8</a:t>
            </a:fld>
            <a:endParaRPr lang="en-US">
              <a:solidFill>
                <a:srgbClr val="000000"/>
              </a:solidFill>
            </a:endParaRPr>
          </a:p>
        </p:txBody>
      </p:sp>
      <p:sp>
        <p:nvSpPr>
          <p:cNvPr id="4" name="Content Placeholder 3">
            <a:extLst>
              <a:ext uri="{FF2B5EF4-FFF2-40B4-BE49-F238E27FC236}">
                <a16:creationId xmlns="" xmlns:a16="http://schemas.microsoft.com/office/drawing/2014/main" id="{AC76D307-725A-42FD-9881-D9A02065AEF8}"/>
              </a:ext>
            </a:extLst>
          </p:cNvPr>
          <p:cNvSpPr>
            <a:spLocks noGrp="1"/>
          </p:cNvSpPr>
          <p:nvPr>
            <p:ph sz="quarter" idx="4294967295"/>
          </p:nvPr>
        </p:nvSpPr>
        <p:spPr>
          <a:xfrm>
            <a:off x="685800" y="1905000"/>
            <a:ext cx="7848600" cy="4876800"/>
          </a:xfrm>
        </p:spPr>
        <p:txBody>
          <a:bodyPr>
            <a:normAutofit lnSpcReduction="10000"/>
          </a:bodyPr>
          <a:lstStyle/>
          <a:p>
            <a:r>
              <a:rPr lang="en-US"/>
              <a:t>Final Regulations published September 23, 2019</a:t>
            </a:r>
          </a:p>
          <a:p>
            <a:pPr lvl="1">
              <a:spcAft>
                <a:spcPts val="1600"/>
              </a:spcAft>
            </a:pPr>
            <a:r>
              <a:rPr lang="en-US" sz="1600"/>
              <a:t>Eliminated the requirement to suspend employee deferrals and contributions for six months following a hardship distribution (optional removal in 2019; mandatory thereafter)</a:t>
            </a:r>
          </a:p>
          <a:p>
            <a:pPr lvl="1">
              <a:spcAft>
                <a:spcPts val="1600"/>
              </a:spcAft>
            </a:pPr>
            <a:r>
              <a:rPr lang="en-US" sz="1600"/>
              <a:t>Modified the requirements to show necessity for a hardship distribution to require only: </a:t>
            </a:r>
          </a:p>
          <a:p>
            <a:pPr lvl="2">
              <a:spcAft>
                <a:spcPts val="1600"/>
              </a:spcAft>
            </a:pPr>
            <a:r>
              <a:rPr lang="en-US" sz="1600"/>
              <a:t>that the amount not exceed the amount of the need (plus amounts reasonably anticipated to pay related federal, state and local income taxes and penalties arising from the distribution)</a:t>
            </a:r>
          </a:p>
          <a:p>
            <a:pPr lvl="2">
              <a:spcAft>
                <a:spcPts val="1600"/>
              </a:spcAft>
            </a:pPr>
            <a:r>
              <a:rPr lang="en-US" sz="1600"/>
              <a:t>the employee must have received all other available distributions from the employer’s plans </a:t>
            </a:r>
          </a:p>
          <a:p>
            <a:pPr lvl="2"/>
            <a:r>
              <a:rPr lang="en-US" sz="1600"/>
              <a:t>the employee must represent that he or she has insufficient cash or other liquid assets to satisfy the need and employer must not have actual knowledge to the contrary (no duty to investigate)</a:t>
            </a:r>
          </a:p>
          <a:p>
            <a:pPr marL="0" indent="0">
              <a:buNone/>
            </a:pPr>
            <a:endParaRPr lang="en-US" sz="1800"/>
          </a:p>
          <a:p>
            <a:endParaRPr lang="en-US"/>
          </a:p>
          <a:p>
            <a:endParaRPr lang="en-US"/>
          </a:p>
        </p:txBody>
      </p:sp>
    </p:spTree>
    <p:extLst>
      <p:ext uri="{BB962C8B-B14F-4D97-AF65-F5344CB8AC3E}">
        <p14:creationId xmlns:p14="http://schemas.microsoft.com/office/powerpoint/2010/main" val="3469631677"/>
      </p:ext>
    </p:extLst>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 xmlns:a16="http://schemas.microsoft.com/office/drawing/2014/main" id="{33D7B003-7CE4-44C5-AE75-C01A25DBB636}"/>
              </a:ext>
            </a:extLst>
          </p:cNvPr>
          <p:cNvSpPr>
            <a:spLocks noGrp="1"/>
          </p:cNvSpPr>
          <p:nvPr>
            <p:ph type="title"/>
          </p:nvPr>
        </p:nvSpPr>
        <p:spPr/>
        <p:txBody>
          <a:bodyPr/>
          <a:lstStyle/>
          <a:p>
            <a:r>
              <a:rPr lang="en-US"/>
              <a:t>Hardship Guidance</a:t>
            </a:r>
          </a:p>
        </p:txBody>
      </p:sp>
      <p:sp>
        <p:nvSpPr>
          <p:cNvPr id="3" name="Slide Number Placeholder 2">
            <a:extLst>
              <a:ext uri="{FF2B5EF4-FFF2-40B4-BE49-F238E27FC236}">
                <a16:creationId xmlns="" xmlns:a16="http://schemas.microsoft.com/office/drawing/2014/main" id="{6A1784E1-B56A-40B2-83C1-DAB77DD42FCF}"/>
              </a:ext>
            </a:extLst>
          </p:cNvPr>
          <p:cNvSpPr>
            <a:spLocks noGrp="1"/>
          </p:cNvSpPr>
          <p:nvPr>
            <p:ph type="sldNum" sz="quarter" idx="4"/>
          </p:nvPr>
        </p:nvSpPr>
        <p:spPr/>
        <p:txBody>
          <a:bodyPr/>
          <a:lstStyle/>
          <a:p>
            <a:pPr>
              <a:defRPr/>
            </a:pPr>
            <a:fld id="{2F2E7587-817E-49FD-ADB5-5F7A90BCCD81}" type="slidenum">
              <a:rPr lang="en-US" smtClean="0">
                <a:solidFill>
                  <a:srgbClr val="000000"/>
                </a:solidFill>
              </a:rPr>
              <a:pPr>
                <a:defRPr/>
              </a:pPr>
              <a:t>9</a:t>
            </a:fld>
            <a:endParaRPr lang="en-US">
              <a:solidFill>
                <a:srgbClr val="000000"/>
              </a:solidFill>
            </a:endParaRPr>
          </a:p>
        </p:txBody>
      </p:sp>
      <p:sp>
        <p:nvSpPr>
          <p:cNvPr id="4" name="Content Placeholder 3">
            <a:extLst>
              <a:ext uri="{FF2B5EF4-FFF2-40B4-BE49-F238E27FC236}">
                <a16:creationId xmlns="" xmlns:a16="http://schemas.microsoft.com/office/drawing/2014/main" id="{AC76D307-725A-42FD-9881-D9A02065AEF8}"/>
              </a:ext>
            </a:extLst>
          </p:cNvPr>
          <p:cNvSpPr>
            <a:spLocks noGrp="1"/>
          </p:cNvSpPr>
          <p:nvPr>
            <p:ph sz="quarter" idx="4294967295"/>
          </p:nvPr>
        </p:nvSpPr>
        <p:spPr>
          <a:xfrm>
            <a:off x="533400" y="1905000"/>
            <a:ext cx="8126412" cy="4876800"/>
          </a:xfrm>
        </p:spPr>
        <p:txBody>
          <a:bodyPr/>
          <a:lstStyle/>
          <a:p>
            <a:r>
              <a:rPr lang="en-US"/>
              <a:t>Final Regulations published September 23, 2019</a:t>
            </a:r>
          </a:p>
          <a:p>
            <a:pPr lvl="1"/>
            <a:r>
              <a:rPr lang="en-US"/>
              <a:t>Distributions made on or after January 1, 2020, employee representation that he or she does not have cash or other liquid assets sufficient to satisfy the hardship</a:t>
            </a:r>
          </a:p>
          <a:p>
            <a:pPr lvl="1"/>
            <a:r>
              <a:rPr lang="en-US"/>
              <a:t>Permitted expansion of the sources available for hardship to include deferrals, QMACs, QNECs, safe harbor contributions, and earnings on the preceding sources</a:t>
            </a:r>
          </a:p>
          <a:p>
            <a:r>
              <a:rPr lang="en-US"/>
              <a:t>Changes apply to 403(b) Plans – with some distinctions</a:t>
            </a:r>
          </a:p>
          <a:p>
            <a:r>
              <a:rPr lang="en-US"/>
              <a:t>Plan Amendment Deadlines</a:t>
            </a:r>
          </a:p>
          <a:p>
            <a:pPr marL="0" indent="0">
              <a:buNone/>
            </a:pPr>
            <a:endParaRPr lang="en-US" sz="1800"/>
          </a:p>
          <a:p>
            <a:endParaRPr lang="en-US"/>
          </a:p>
          <a:p>
            <a:endParaRPr lang="en-US"/>
          </a:p>
        </p:txBody>
      </p:sp>
    </p:spTree>
    <p:extLst>
      <p:ext uri="{BB962C8B-B14F-4D97-AF65-F5344CB8AC3E}">
        <p14:creationId xmlns:p14="http://schemas.microsoft.com/office/powerpoint/2010/main" val="1565594891"/>
      </p:ext>
    </p:extLst>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17.08.21"/>
  <p:tag name="AS_TITLE" val="Aspose.Slides for .NET 4.0"/>
  <p:tag name="AS_VERSION" val="17.8"/>
</p:tagLst>
</file>

<file path=ppt/theme/_rels/theme1.xml.rels>&#65279;<?xml version="1.0" encoding="utf-8" standalone="yes"?><Relationships xmlns="http://schemas.openxmlformats.org/package/2006/relationships"><Relationship Id="rId1" Type="http://schemas.openxmlformats.org/officeDocument/2006/relationships/image" Target="../media/image5.jpeg" /></Relationships>
</file>

<file path=ppt/theme/theme1.xml><?xml version="1.0" encoding="utf-8"?>
<a:theme xmlns:r="http://schemas.openxmlformats.org/officeDocument/2006/relationships" xmlns:a="http://schemas.openxmlformats.org/drawingml/2006/main" name="1_Waveform">
  <a:themeElements>
    <a:clrScheme name="Custom 1">
      <a:dk1>
        <a:sysClr val="windowText" lastClr="000000"/>
      </a:dk1>
      <a:lt1>
        <a:sysClr val="window" lastClr="FFFFFF"/>
      </a:lt1>
      <a:dk2>
        <a:srgbClr val="052B42"/>
      </a:dk2>
      <a:lt2>
        <a:srgbClr val="EEECE1"/>
      </a:lt2>
      <a:accent1>
        <a:srgbClr val="626AB9"/>
      </a:accent1>
      <a:accent2>
        <a:srgbClr val="D71825"/>
      </a:accent2>
      <a:accent3>
        <a:srgbClr val="F1A801"/>
      </a:accent3>
      <a:accent4>
        <a:srgbClr val="052B42"/>
      </a:accent4>
      <a:accent5>
        <a:srgbClr val="0E7BBE"/>
      </a:accent5>
      <a:accent6>
        <a:srgbClr val="6DAA2D"/>
      </a:accent6>
      <a:hlink>
        <a:srgbClr val="D71825"/>
      </a:hlink>
      <a:folHlink>
        <a:srgbClr val="5F006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r:embed="rId1">
            <a:duotone>
              <a:schemeClr val="phClr">
                <a:tint val="96000"/>
                <a:satMod val="130000"/>
                <a:lumMod val="50000"/>
              </a:schemeClr>
              <a:schemeClr val="phClr">
                <a:tint val="96000"/>
                <a:satMod val="114000"/>
                <a:lumMod val="114000"/>
              </a:schemeClr>
            </a:duotone>
          </a:blip>
          <a:stretch>
            <a:fillRect/>
          </a:stretch>
        </a:blipFill>
      </a:bgFillStyleLst>
    </a:fmtScheme>
  </a:themeElements>
  <a:objectDefaults/>
</a:theme>
</file>

<file path=ppt/theme/theme2.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3.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Template>Red Swirls</Template>
  <Company/>
  <PresentationFormat>On-screen Show (4:3)</PresentationFormat>
  <Paragraphs>0</Paragraphs>
  <Slides>0</Slides>
  <Notes>0</Notes>
  <TotalTime>0</TotalTime>
  <HiddenSlides>0</HiddenSlides>
  <MMClips>0</MMClips>
  <ScaleCrop>0</ScaleCrop>
  <LinksUpToDate>0</LinksUpToDate>
  <SharedDoc>0</SharedDoc>
  <HyperlinksChanged>0</HyperlinksChanged>
  <Application>Aspose.Slides for .NET</Application>
  <AppVersion>17.0800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revision>1</cp:revision>
  <cp:lastPrinted>1601-01-01T00:00:00.000</cp:lastPrinted>
  <dcterms:created xsi:type="dcterms:W3CDTF">1601-01-01T00:00:00Z</dcterms:created>
  <dcterms:modified xsi:type="dcterms:W3CDTF">1601-01-01T00:00:00Z</dcterms:modified>
</cp:coreProperties>
</file>